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70" r:id="rId14"/>
    <p:sldId id="269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2"/>
    <p:restoredTop sz="94650"/>
  </p:normalViewPr>
  <p:slideViewPr>
    <p:cSldViewPr snapToGrid="0">
      <p:cViewPr varScale="1">
        <p:scale>
          <a:sx n="120" d="100"/>
          <a:sy n="120" d="100"/>
        </p:scale>
        <p:origin x="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FEFD07-5C4D-44E6-9DFC-19CDB0E2E457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7CB3754-E397-4071-B2ED-3CE2E9C0EDF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There is a note on your table</a:t>
          </a:r>
        </a:p>
      </dgm:t>
    </dgm:pt>
    <dgm:pt modelId="{F1A9DD21-D312-4A5D-A752-97CCF0154706}" type="parTrans" cxnId="{C9B2BE8A-5F76-4E12-B6EC-B3F22018FF11}">
      <dgm:prSet/>
      <dgm:spPr/>
      <dgm:t>
        <a:bodyPr/>
        <a:lstStyle/>
        <a:p>
          <a:endParaRPr lang="en-US"/>
        </a:p>
      </dgm:t>
    </dgm:pt>
    <dgm:pt modelId="{D63EDF4F-E1DB-4D7E-A490-214D24C9A0EF}" type="sibTrans" cxnId="{C9B2BE8A-5F76-4E12-B6EC-B3F22018FF1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F4D1450-6BF5-4504-900D-A8877169AE1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On the note, there is one indicator</a:t>
          </a:r>
        </a:p>
      </dgm:t>
    </dgm:pt>
    <dgm:pt modelId="{AE33E294-D7C9-4F68-982D-0CC2922B58B2}" type="parTrans" cxnId="{C155A02F-A6DE-4822-91E5-55F4EF13CE13}">
      <dgm:prSet/>
      <dgm:spPr/>
      <dgm:t>
        <a:bodyPr/>
        <a:lstStyle/>
        <a:p>
          <a:endParaRPr lang="en-US"/>
        </a:p>
      </dgm:t>
    </dgm:pt>
    <dgm:pt modelId="{688A0EB6-8F0B-4E45-BF4C-2D5A1DFF5175}" type="sibTrans" cxnId="{C155A02F-A6DE-4822-91E5-55F4EF13CE13}">
      <dgm:prSet/>
      <dgm:spPr/>
      <dgm:t>
        <a:bodyPr/>
        <a:lstStyle/>
        <a:p>
          <a:endParaRPr lang="en-US"/>
        </a:p>
      </dgm:t>
    </dgm:pt>
    <dgm:pt modelId="{F9BF4D55-C307-47C3-A34C-29AAAAC3E0EA}" type="pres">
      <dgm:prSet presAssocID="{29FEFD07-5C4D-44E6-9DFC-19CDB0E2E457}" presName="root" presStyleCnt="0">
        <dgm:presLayoutVars>
          <dgm:dir/>
          <dgm:resizeHandles val="exact"/>
        </dgm:presLayoutVars>
      </dgm:prSet>
      <dgm:spPr/>
    </dgm:pt>
    <dgm:pt modelId="{4627C0DD-F88F-4DBA-AEC6-C3792D16BC58}" type="pres">
      <dgm:prSet presAssocID="{29FEFD07-5C4D-44E6-9DFC-19CDB0E2E457}" presName="container" presStyleCnt="0">
        <dgm:presLayoutVars>
          <dgm:dir/>
          <dgm:resizeHandles val="exact"/>
        </dgm:presLayoutVars>
      </dgm:prSet>
      <dgm:spPr/>
    </dgm:pt>
    <dgm:pt modelId="{B9E2860B-F3F2-4D63-B8FC-1FFAAD430C0C}" type="pres">
      <dgm:prSet presAssocID="{E7CB3754-E397-4071-B2ED-3CE2E9C0EDF1}" presName="compNode" presStyleCnt="0"/>
      <dgm:spPr/>
    </dgm:pt>
    <dgm:pt modelId="{CA6F8951-A71F-4A1F-8FD9-A9837B0D52A7}" type="pres">
      <dgm:prSet presAssocID="{E7CB3754-E397-4071-B2ED-3CE2E9C0EDF1}" presName="iconBgRect" presStyleLbl="bgShp" presStyleIdx="0" presStyleCnt="2"/>
      <dgm:spPr/>
    </dgm:pt>
    <dgm:pt modelId="{C86F1386-20F2-4961-916D-189F9B559A54}" type="pres">
      <dgm:prSet presAssocID="{E7CB3754-E397-4071-B2ED-3CE2E9C0EDF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0F178B00-8AB8-417E-9D89-6E3BB9225FFB}" type="pres">
      <dgm:prSet presAssocID="{E7CB3754-E397-4071-B2ED-3CE2E9C0EDF1}" presName="spaceRect" presStyleCnt="0"/>
      <dgm:spPr/>
    </dgm:pt>
    <dgm:pt modelId="{3F3A4FD6-6B08-4961-90CE-812A7238E54B}" type="pres">
      <dgm:prSet presAssocID="{E7CB3754-E397-4071-B2ED-3CE2E9C0EDF1}" presName="textRect" presStyleLbl="revTx" presStyleIdx="0" presStyleCnt="2">
        <dgm:presLayoutVars>
          <dgm:chMax val="1"/>
          <dgm:chPref val="1"/>
        </dgm:presLayoutVars>
      </dgm:prSet>
      <dgm:spPr/>
    </dgm:pt>
    <dgm:pt modelId="{A8C54085-CADC-4B4B-92F1-02CA194FF411}" type="pres">
      <dgm:prSet presAssocID="{D63EDF4F-E1DB-4D7E-A490-214D24C9A0EF}" presName="sibTrans" presStyleLbl="sibTrans2D1" presStyleIdx="0" presStyleCnt="0"/>
      <dgm:spPr/>
    </dgm:pt>
    <dgm:pt modelId="{DF83E9F9-BE3E-47D5-886C-CE86A65B7C0E}" type="pres">
      <dgm:prSet presAssocID="{AF4D1450-6BF5-4504-900D-A8877169AE14}" presName="compNode" presStyleCnt="0"/>
      <dgm:spPr/>
    </dgm:pt>
    <dgm:pt modelId="{8B51913A-DCF7-4FD0-97F8-53D80629A16E}" type="pres">
      <dgm:prSet presAssocID="{AF4D1450-6BF5-4504-900D-A8877169AE14}" presName="iconBgRect" presStyleLbl="bgShp" presStyleIdx="1" presStyleCnt="2"/>
      <dgm:spPr/>
    </dgm:pt>
    <dgm:pt modelId="{1C83E8F4-C5FA-446C-B727-2B366C7CFB6C}" type="pres">
      <dgm:prSet presAssocID="{AF4D1450-6BF5-4504-900D-A8877169AE1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 Note"/>
        </a:ext>
      </dgm:extLst>
    </dgm:pt>
    <dgm:pt modelId="{B7FDB646-68CE-4884-A259-6FEF453981A7}" type="pres">
      <dgm:prSet presAssocID="{AF4D1450-6BF5-4504-900D-A8877169AE14}" presName="spaceRect" presStyleCnt="0"/>
      <dgm:spPr/>
    </dgm:pt>
    <dgm:pt modelId="{DFBD6F99-4234-43F3-A361-4AC6235AD053}" type="pres">
      <dgm:prSet presAssocID="{AF4D1450-6BF5-4504-900D-A8877169AE14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C155A02F-A6DE-4822-91E5-55F4EF13CE13}" srcId="{29FEFD07-5C4D-44E6-9DFC-19CDB0E2E457}" destId="{AF4D1450-6BF5-4504-900D-A8877169AE14}" srcOrd="1" destOrd="0" parTransId="{AE33E294-D7C9-4F68-982D-0CC2922B58B2}" sibTransId="{688A0EB6-8F0B-4E45-BF4C-2D5A1DFF5175}"/>
    <dgm:cxn modelId="{A4FFD842-97A0-8E40-BCB6-E2919DEB3940}" type="presOf" srcId="{D63EDF4F-E1DB-4D7E-A490-214D24C9A0EF}" destId="{A8C54085-CADC-4B4B-92F1-02CA194FF411}" srcOrd="0" destOrd="0" presId="urn:microsoft.com/office/officeart/2018/2/layout/IconCircleList"/>
    <dgm:cxn modelId="{0A9B3148-BACF-E945-ABC9-A74280486C5D}" type="presOf" srcId="{29FEFD07-5C4D-44E6-9DFC-19CDB0E2E457}" destId="{F9BF4D55-C307-47C3-A34C-29AAAAC3E0EA}" srcOrd="0" destOrd="0" presId="urn:microsoft.com/office/officeart/2018/2/layout/IconCircleList"/>
    <dgm:cxn modelId="{C9B2BE8A-5F76-4E12-B6EC-B3F22018FF11}" srcId="{29FEFD07-5C4D-44E6-9DFC-19CDB0E2E457}" destId="{E7CB3754-E397-4071-B2ED-3CE2E9C0EDF1}" srcOrd="0" destOrd="0" parTransId="{F1A9DD21-D312-4A5D-A752-97CCF0154706}" sibTransId="{D63EDF4F-E1DB-4D7E-A490-214D24C9A0EF}"/>
    <dgm:cxn modelId="{240F4DDE-5E58-1E43-8180-675372B3EFCD}" type="presOf" srcId="{E7CB3754-E397-4071-B2ED-3CE2E9C0EDF1}" destId="{3F3A4FD6-6B08-4961-90CE-812A7238E54B}" srcOrd="0" destOrd="0" presId="urn:microsoft.com/office/officeart/2018/2/layout/IconCircleList"/>
    <dgm:cxn modelId="{C66868DF-3D1D-A749-978F-4CB302FC6C3B}" type="presOf" srcId="{AF4D1450-6BF5-4504-900D-A8877169AE14}" destId="{DFBD6F99-4234-43F3-A361-4AC6235AD053}" srcOrd="0" destOrd="0" presId="urn:microsoft.com/office/officeart/2018/2/layout/IconCircleList"/>
    <dgm:cxn modelId="{D14D0711-1B2F-2242-9780-941279CD7D46}" type="presParOf" srcId="{F9BF4D55-C307-47C3-A34C-29AAAAC3E0EA}" destId="{4627C0DD-F88F-4DBA-AEC6-C3792D16BC58}" srcOrd="0" destOrd="0" presId="urn:microsoft.com/office/officeart/2018/2/layout/IconCircleList"/>
    <dgm:cxn modelId="{E60AEEEB-88EC-F747-AFC2-621EE00E5AEF}" type="presParOf" srcId="{4627C0DD-F88F-4DBA-AEC6-C3792D16BC58}" destId="{B9E2860B-F3F2-4D63-B8FC-1FFAAD430C0C}" srcOrd="0" destOrd="0" presId="urn:microsoft.com/office/officeart/2018/2/layout/IconCircleList"/>
    <dgm:cxn modelId="{540AB018-D11E-6F47-A764-810E60425887}" type="presParOf" srcId="{B9E2860B-F3F2-4D63-B8FC-1FFAAD430C0C}" destId="{CA6F8951-A71F-4A1F-8FD9-A9837B0D52A7}" srcOrd="0" destOrd="0" presId="urn:microsoft.com/office/officeart/2018/2/layout/IconCircleList"/>
    <dgm:cxn modelId="{2D11BFB2-DBD8-0E4D-99F7-B8FCF5EEA187}" type="presParOf" srcId="{B9E2860B-F3F2-4D63-B8FC-1FFAAD430C0C}" destId="{C86F1386-20F2-4961-916D-189F9B559A54}" srcOrd="1" destOrd="0" presId="urn:microsoft.com/office/officeart/2018/2/layout/IconCircleList"/>
    <dgm:cxn modelId="{AA5BCB42-8324-A045-89E5-5C5D2CB5BB65}" type="presParOf" srcId="{B9E2860B-F3F2-4D63-B8FC-1FFAAD430C0C}" destId="{0F178B00-8AB8-417E-9D89-6E3BB9225FFB}" srcOrd="2" destOrd="0" presId="urn:microsoft.com/office/officeart/2018/2/layout/IconCircleList"/>
    <dgm:cxn modelId="{0CFE60C2-A337-CB4D-8D17-69C714C647DC}" type="presParOf" srcId="{B9E2860B-F3F2-4D63-B8FC-1FFAAD430C0C}" destId="{3F3A4FD6-6B08-4961-90CE-812A7238E54B}" srcOrd="3" destOrd="0" presId="urn:microsoft.com/office/officeart/2018/2/layout/IconCircleList"/>
    <dgm:cxn modelId="{BEE6179C-B4E6-7241-A673-4E23BA2DA4B0}" type="presParOf" srcId="{4627C0DD-F88F-4DBA-AEC6-C3792D16BC58}" destId="{A8C54085-CADC-4B4B-92F1-02CA194FF411}" srcOrd="1" destOrd="0" presId="urn:microsoft.com/office/officeart/2018/2/layout/IconCircleList"/>
    <dgm:cxn modelId="{B0E9CD35-B0F9-3441-B4E5-CB1EFFBF0663}" type="presParOf" srcId="{4627C0DD-F88F-4DBA-AEC6-C3792D16BC58}" destId="{DF83E9F9-BE3E-47D5-886C-CE86A65B7C0E}" srcOrd="2" destOrd="0" presId="urn:microsoft.com/office/officeart/2018/2/layout/IconCircleList"/>
    <dgm:cxn modelId="{C975D9BD-4A24-0A4F-9FE0-E2AEC180F66C}" type="presParOf" srcId="{DF83E9F9-BE3E-47D5-886C-CE86A65B7C0E}" destId="{8B51913A-DCF7-4FD0-97F8-53D80629A16E}" srcOrd="0" destOrd="0" presId="urn:microsoft.com/office/officeart/2018/2/layout/IconCircleList"/>
    <dgm:cxn modelId="{E51AFDFF-121F-AE45-970C-B2F1894E5D5D}" type="presParOf" srcId="{DF83E9F9-BE3E-47D5-886C-CE86A65B7C0E}" destId="{1C83E8F4-C5FA-446C-B727-2B366C7CFB6C}" srcOrd="1" destOrd="0" presId="urn:microsoft.com/office/officeart/2018/2/layout/IconCircleList"/>
    <dgm:cxn modelId="{27370C73-5E10-4445-8933-8DA896A37947}" type="presParOf" srcId="{DF83E9F9-BE3E-47D5-886C-CE86A65B7C0E}" destId="{B7FDB646-68CE-4884-A259-6FEF453981A7}" srcOrd="2" destOrd="0" presId="urn:microsoft.com/office/officeart/2018/2/layout/IconCircleList"/>
    <dgm:cxn modelId="{F187CFA5-643D-0141-994F-D8D85510AD74}" type="presParOf" srcId="{DF83E9F9-BE3E-47D5-886C-CE86A65B7C0E}" destId="{DFBD6F99-4234-43F3-A361-4AC6235AD05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E3F3AB1-6288-40D6-8C9E-83D90F053E3A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D5AA7D0-5E45-4727-AB65-A641B8057705}">
      <dgm:prSet/>
      <dgm:spPr/>
      <dgm:t>
        <a:bodyPr/>
        <a:lstStyle/>
        <a:p>
          <a:r>
            <a:rPr lang="en-GB"/>
            <a:t>What is this indicator measuring?</a:t>
          </a:r>
          <a:endParaRPr lang="en-US"/>
        </a:p>
      </dgm:t>
    </dgm:pt>
    <dgm:pt modelId="{5369A8D8-1F0F-4AA8-9F7B-B2D71C80A248}" type="parTrans" cxnId="{28D35FE3-0769-4782-8446-1CDBA1390C68}">
      <dgm:prSet/>
      <dgm:spPr/>
      <dgm:t>
        <a:bodyPr/>
        <a:lstStyle/>
        <a:p>
          <a:endParaRPr lang="en-US"/>
        </a:p>
      </dgm:t>
    </dgm:pt>
    <dgm:pt modelId="{CB59ECEA-9E37-4241-BAE8-5C76E348B441}" type="sibTrans" cxnId="{28D35FE3-0769-4782-8446-1CDBA1390C68}">
      <dgm:prSet/>
      <dgm:spPr/>
      <dgm:t>
        <a:bodyPr/>
        <a:lstStyle/>
        <a:p>
          <a:endParaRPr lang="en-US"/>
        </a:p>
      </dgm:t>
    </dgm:pt>
    <dgm:pt modelId="{B4E989D6-76E5-49B4-B37F-D275958D8429}">
      <dgm:prSet/>
      <dgm:spPr/>
      <dgm:t>
        <a:bodyPr/>
        <a:lstStyle/>
        <a:p>
          <a:r>
            <a:rPr lang="en-GB"/>
            <a:t>How does it impact the economy and financial markets?</a:t>
          </a:r>
          <a:endParaRPr lang="en-US"/>
        </a:p>
      </dgm:t>
    </dgm:pt>
    <dgm:pt modelId="{7BA0AF02-0689-4C33-A804-58A34A4D10A2}" type="parTrans" cxnId="{A0173BA3-0DA5-4591-82A5-66B78FC4BDA5}">
      <dgm:prSet/>
      <dgm:spPr/>
      <dgm:t>
        <a:bodyPr/>
        <a:lstStyle/>
        <a:p>
          <a:endParaRPr lang="en-US"/>
        </a:p>
      </dgm:t>
    </dgm:pt>
    <dgm:pt modelId="{645A876B-0B4F-4202-B7E3-BE95BBF064E8}" type="sibTrans" cxnId="{A0173BA3-0DA5-4591-82A5-66B78FC4BDA5}">
      <dgm:prSet/>
      <dgm:spPr/>
      <dgm:t>
        <a:bodyPr/>
        <a:lstStyle/>
        <a:p>
          <a:endParaRPr lang="en-US"/>
        </a:p>
      </dgm:t>
    </dgm:pt>
    <dgm:pt modelId="{6DF0F51B-E162-43F9-9E3A-8985F77C9691}">
      <dgm:prSet/>
      <dgm:spPr/>
      <dgm:t>
        <a:bodyPr/>
        <a:lstStyle/>
        <a:p>
          <a:r>
            <a:rPr lang="en-GB"/>
            <a:t>Can you think of an example where this indicator had a major impact on a specific stock or sector? (Can search online)</a:t>
          </a:r>
          <a:endParaRPr lang="en-US"/>
        </a:p>
      </dgm:t>
    </dgm:pt>
    <dgm:pt modelId="{95270ACC-6951-4E58-A79B-362A158FCF0B}" type="parTrans" cxnId="{D5A55D08-7C93-4F3E-B08B-1EA7CC327865}">
      <dgm:prSet/>
      <dgm:spPr/>
      <dgm:t>
        <a:bodyPr/>
        <a:lstStyle/>
        <a:p>
          <a:endParaRPr lang="en-US"/>
        </a:p>
      </dgm:t>
    </dgm:pt>
    <dgm:pt modelId="{FA071A7C-D0F7-4A48-8DEB-0A0744B33613}" type="sibTrans" cxnId="{D5A55D08-7C93-4F3E-B08B-1EA7CC327865}">
      <dgm:prSet/>
      <dgm:spPr/>
      <dgm:t>
        <a:bodyPr/>
        <a:lstStyle/>
        <a:p>
          <a:endParaRPr lang="en-US"/>
        </a:p>
      </dgm:t>
    </dgm:pt>
    <dgm:pt modelId="{17CD676C-E604-1C4D-B810-EE7101CFE7B2}" type="pres">
      <dgm:prSet presAssocID="{2E3F3AB1-6288-40D6-8C9E-83D90F053E3A}" presName="vert0" presStyleCnt="0">
        <dgm:presLayoutVars>
          <dgm:dir/>
          <dgm:animOne val="branch"/>
          <dgm:animLvl val="lvl"/>
        </dgm:presLayoutVars>
      </dgm:prSet>
      <dgm:spPr/>
    </dgm:pt>
    <dgm:pt modelId="{3BC3C8EC-CDE7-3D42-BA9C-C3CF0F378E30}" type="pres">
      <dgm:prSet presAssocID="{0D5AA7D0-5E45-4727-AB65-A641B8057705}" presName="thickLine" presStyleLbl="alignNode1" presStyleIdx="0" presStyleCnt="3"/>
      <dgm:spPr/>
    </dgm:pt>
    <dgm:pt modelId="{7B1AB52E-10EB-D245-8CE0-5F8FB780B62C}" type="pres">
      <dgm:prSet presAssocID="{0D5AA7D0-5E45-4727-AB65-A641B8057705}" presName="horz1" presStyleCnt="0"/>
      <dgm:spPr/>
    </dgm:pt>
    <dgm:pt modelId="{7E7FE47C-87A3-8647-B917-9D86F87135AA}" type="pres">
      <dgm:prSet presAssocID="{0D5AA7D0-5E45-4727-AB65-A641B8057705}" presName="tx1" presStyleLbl="revTx" presStyleIdx="0" presStyleCnt="3"/>
      <dgm:spPr/>
    </dgm:pt>
    <dgm:pt modelId="{69363BF2-9C27-CA4E-8490-20D7824F7693}" type="pres">
      <dgm:prSet presAssocID="{0D5AA7D0-5E45-4727-AB65-A641B8057705}" presName="vert1" presStyleCnt="0"/>
      <dgm:spPr/>
    </dgm:pt>
    <dgm:pt modelId="{1D801168-A6BE-0C46-9CC6-D42C522A85CE}" type="pres">
      <dgm:prSet presAssocID="{B4E989D6-76E5-49B4-B37F-D275958D8429}" presName="thickLine" presStyleLbl="alignNode1" presStyleIdx="1" presStyleCnt="3"/>
      <dgm:spPr/>
    </dgm:pt>
    <dgm:pt modelId="{92C8C327-E5DC-9D4F-8D04-C1F9A306EEB5}" type="pres">
      <dgm:prSet presAssocID="{B4E989D6-76E5-49B4-B37F-D275958D8429}" presName="horz1" presStyleCnt="0"/>
      <dgm:spPr/>
    </dgm:pt>
    <dgm:pt modelId="{5501B396-180D-5F48-9009-F8B4BD9A8573}" type="pres">
      <dgm:prSet presAssocID="{B4E989D6-76E5-49B4-B37F-D275958D8429}" presName="tx1" presStyleLbl="revTx" presStyleIdx="1" presStyleCnt="3"/>
      <dgm:spPr/>
    </dgm:pt>
    <dgm:pt modelId="{2CE7D8DE-AF76-4741-B386-5EFE4092367D}" type="pres">
      <dgm:prSet presAssocID="{B4E989D6-76E5-49B4-B37F-D275958D8429}" presName="vert1" presStyleCnt="0"/>
      <dgm:spPr/>
    </dgm:pt>
    <dgm:pt modelId="{5779C57D-2381-1741-8341-537E3A164DCB}" type="pres">
      <dgm:prSet presAssocID="{6DF0F51B-E162-43F9-9E3A-8985F77C9691}" presName="thickLine" presStyleLbl="alignNode1" presStyleIdx="2" presStyleCnt="3"/>
      <dgm:spPr/>
    </dgm:pt>
    <dgm:pt modelId="{59C35503-1A2C-A141-ABAA-9DE0E3D51272}" type="pres">
      <dgm:prSet presAssocID="{6DF0F51B-E162-43F9-9E3A-8985F77C9691}" presName="horz1" presStyleCnt="0"/>
      <dgm:spPr/>
    </dgm:pt>
    <dgm:pt modelId="{558F8B6B-BEE3-DD41-9454-67534F7E0A51}" type="pres">
      <dgm:prSet presAssocID="{6DF0F51B-E162-43F9-9E3A-8985F77C9691}" presName="tx1" presStyleLbl="revTx" presStyleIdx="2" presStyleCnt="3"/>
      <dgm:spPr/>
    </dgm:pt>
    <dgm:pt modelId="{FA88EF67-E002-144D-92EB-CF71774F81C4}" type="pres">
      <dgm:prSet presAssocID="{6DF0F51B-E162-43F9-9E3A-8985F77C9691}" presName="vert1" presStyleCnt="0"/>
      <dgm:spPr/>
    </dgm:pt>
  </dgm:ptLst>
  <dgm:cxnLst>
    <dgm:cxn modelId="{D5A55D08-7C93-4F3E-B08B-1EA7CC327865}" srcId="{2E3F3AB1-6288-40D6-8C9E-83D90F053E3A}" destId="{6DF0F51B-E162-43F9-9E3A-8985F77C9691}" srcOrd="2" destOrd="0" parTransId="{95270ACC-6951-4E58-A79B-362A158FCF0B}" sibTransId="{FA071A7C-D0F7-4A48-8DEB-0A0744B33613}"/>
    <dgm:cxn modelId="{7A625544-C56E-464C-9206-08680ED3E347}" type="presOf" srcId="{6DF0F51B-E162-43F9-9E3A-8985F77C9691}" destId="{558F8B6B-BEE3-DD41-9454-67534F7E0A51}" srcOrd="0" destOrd="0" presId="urn:microsoft.com/office/officeart/2008/layout/LinedList"/>
    <dgm:cxn modelId="{AD474571-2723-0C4B-9E64-5D7F5F5912C0}" type="presOf" srcId="{0D5AA7D0-5E45-4727-AB65-A641B8057705}" destId="{7E7FE47C-87A3-8647-B917-9D86F87135AA}" srcOrd="0" destOrd="0" presId="urn:microsoft.com/office/officeart/2008/layout/LinedList"/>
    <dgm:cxn modelId="{A6A4628B-9F1A-8942-AB9E-ABD1CEC4533D}" type="presOf" srcId="{2E3F3AB1-6288-40D6-8C9E-83D90F053E3A}" destId="{17CD676C-E604-1C4D-B810-EE7101CFE7B2}" srcOrd="0" destOrd="0" presId="urn:microsoft.com/office/officeart/2008/layout/LinedList"/>
    <dgm:cxn modelId="{1F01B6A2-9C60-5443-B610-B197A78F0C59}" type="presOf" srcId="{B4E989D6-76E5-49B4-B37F-D275958D8429}" destId="{5501B396-180D-5F48-9009-F8B4BD9A8573}" srcOrd="0" destOrd="0" presId="urn:microsoft.com/office/officeart/2008/layout/LinedList"/>
    <dgm:cxn modelId="{A0173BA3-0DA5-4591-82A5-66B78FC4BDA5}" srcId="{2E3F3AB1-6288-40D6-8C9E-83D90F053E3A}" destId="{B4E989D6-76E5-49B4-B37F-D275958D8429}" srcOrd="1" destOrd="0" parTransId="{7BA0AF02-0689-4C33-A804-58A34A4D10A2}" sibTransId="{645A876B-0B4F-4202-B7E3-BE95BBF064E8}"/>
    <dgm:cxn modelId="{28D35FE3-0769-4782-8446-1CDBA1390C68}" srcId="{2E3F3AB1-6288-40D6-8C9E-83D90F053E3A}" destId="{0D5AA7D0-5E45-4727-AB65-A641B8057705}" srcOrd="0" destOrd="0" parTransId="{5369A8D8-1F0F-4AA8-9F7B-B2D71C80A248}" sibTransId="{CB59ECEA-9E37-4241-BAE8-5C76E348B441}"/>
    <dgm:cxn modelId="{4EDA23DC-7A5A-AE4C-8EF5-C414DE1B1366}" type="presParOf" srcId="{17CD676C-E604-1C4D-B810-EE7101CFE7B2}" destId="{3BC3C8EC-CDE7-3D42-BA9C-C3CF0F378E30}" srcOrd="0" destOrd="0" presId="urn:microsoft.com/office/officeart/2008/layout/LinedList"/>
    <dgm:cxn modelId="{A164808A-4EC7-2D42-A783-3EA63B08C7F5}" type="presParOf" srcId="{17CD676C-E604-1C4D-B810-EE7101CFE7B2}" destId="{7B1AB52E-10EB-D245-8CE0-5F8FB780B62C}" srcOrd="1" destOrd="0" presId="urn:microsoft.com/office/officeart/2008/layout/LinedList"/>
    <dgm:cxn modelId="{ED5A8D33-52BB-7A4D-8003-F83E4C6A8B41}" type="presParOf" srcId="{7B1AB52E-10EB-D245-8CE0-5F8FB780B62C}" destId="{7E7FE47C-87A3-8647-B917-9D86F87135AA}" srcOrd="0" destOrd="0" presId="urn:microsoft.com/office/officeart/2008/layout/LinedList"/>
    <dgm:cxn modelId="{CB75B3CC-6212-8349-B94F-99F77CE3B238}" type="presParOf" srcId="{7B1AB52E-10EB-D245-8CE0-5F8FB780B62C}" destId="{69363BF2-9C27-CA4E-8490-20D7824F7693}" srcOrd="1" destOrd="0" presId="urn:microsoft.com/office/officeart/2008/layout/LinedList"/>
    <dgm:cxn modelId="{33DFE133-D1FE-3D41-A54C-5FFC04ED9F1F}" type="presParOf" srcId="{17CD676C-E604-1C4D-B810-EE7101CFE7B2}" destId="{1D801168-A6BE-0C46-9CC6-D42C522A85CE}" srcOrd="2" destOrd="0" presId="urn:microsoft.com/office/officeart/2008/layout/LinedList"/>
    <dgm:cxn modelId="{9C22B919-A462-7C4A-AC9E-BC03C1F2441C}" type="presParOf" srcId="{17CD676C-E604-1C4D-B810-EE7101CFE7B2}" destId="{92C8C327-E5DC-9D4F-8D04-C1F9A306EEB5}" srcOrd="3" destOrd="0" presId="urn:microsoft.com/office/officeart/2008/layout/LinedList"/>
    <dgm:cxn modelId="{81E2C414-F4C9-4F46-BB96-D2FA4D7845CD}" type="presParOf" srcId="{92C8C327-E5DC-9D4F-8D04-C1F9A306EEB5}" destId="{5501B396-180D-5F48-9009-F8B4BD9A8573}" srcOrd="0" destOrd="0" presId="urn:microsoft.com/office/officeart/2008/layout/LinedList"/>
    <dgm:cxn modelId="{931D2160-637B-1B40-94AC-20EC17A686BB}" type="presParOf" srcId="{92C8C327-E5DC-9D4F-8D04-C1F9A306EEB5}" destId="{2CE7D8DE-AF76-4741-B386-5EFE4092367D}" srcOrd="1" destOrd="0" presId="urn:microsoft.com/office/officeart/2008/layout/LinedList"/>
    <dgm:cxn modelId="{8500C1BD-4DE5-5C49-9989-7D5FAF84BF14}" type="presParOf" srcId="{17CD676C-E604-1C4D-B810-EE7101CFE7B2}" destId="{5779C57D-2381-1741-8341-537E3A164DCB}" srcOrd="4" destOrd="0" presId="urn:microsoft.com/office/officeart/2008/layout/LinedList"/>
    <dgm:cxn modelId="{4949A91B-699A-B049-94C7-7183F582F115}" type="presParOf" srcId="{17CD676C-E604-1C4D-B810-EE7101CFE7B2}" destId="{59C35503-1A2C-A141-ABAA-9DE0E3D51272}" srcOrd="5" destOrd="0" presId="urn:microsoft.com/office/officeart/2008/layout/LinedList"/>
    <dgm:cxn modelId="{DED3EFC2-81E4-5941-83DB-9E50AC585E81}" type="presParOf" srcId="{59C35503-1A2C-A141-ABAA-9DE0E3D51272}" destId="{558F8B6B-BEE3-DD41-9454-67534F7E0A51}" srcOrd="0" destOrd="0" presId="urn:microsoft.com/office/officeart/2008/layout/LinedList"/>
    <dgm:cxn modelId="{613DC319-FEFE-D94B-B7F8-DAC1504F840D}" type="presParOf" srcId="{59C35503-1A2C-A141-ABAA-9DE0E3D51272}" destId="{FA88EF67-E002-144D-92EB-CF71774F81C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E34A32E-520B-48CF-9C60-DA2E73BAAB1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85AC0CA-3F99-4D72-82F2-FE63039E158D}">
      <dgm:prSet/>
      <dgm:spPr/>
      <dgm:t>
        <a:bodyPr/>
        <a:lstStyle/>
        <a:p>
          <a:r>
            <a:rPr lang="en-GB"/>
            <a:t>How might rising unemployment affect a sector-heavy portfolio in the UK market?</a:t>
          </a:r>
          <a:endParaRPr lang="en-US"/>
        </a:p>
      </dgm:t>
    </dgm:pt>
    <dgm:pt modelId="{D701ACDF-85B4-4600-9485-20B6A7CC25A5}" type="parTrans" cxnId="{F077B330-3CB1-4013-974B-AE75DEF122E9}">
      <dgm:prSet/>
      <dgm:spPr/>
      <dgm:t>
        <a:bodyPr/>
        <a:lstStyle/>
        <a:p>
          <a:endParaRPr lang="en-US"/>
        </a:p>
      </dgm:t>
    </dgm:pt>
    <dgm:pt modelId="{C9D9F740-E350-4BE9-B592-6896A9F4BCF2}" type="sibTrans" cxnId="{F077B330-3CB1-4013-974B-AE75DEF122E9}">
      <dgm:prSet/>
      <dgm:spPr/>
      <dgm:t>
        <a:bodyPr/>
        <a:lstStyle/>
        <a:p>
          <a:endParaRPr lang="en-US"/>
        </a:p>
      </dgm:t>
    </dgm:pt>
    <dgm:pt modelId="{05EE9EA3-C1FB-41D3-B75C-58A611000FB6}">
      <dgm:prSet/>
      <dgm:spPr/>
      <dgm:t>
        <a:bodyPr/>
        <a:lstStyle/>
        <a:p>
          <a:r>
            <a:rPr lang="en-GB"/>
            <a:t>If wage inflation increases, how might you adjust a quant model’s sector exposure to hedge against inflation risks?</a:t>
          </a:r>
          <a:endParaRPr lang="en-US"/>
        </a:p>
      </dgm:t>
    </dgm:pt>
    <dgm:pt modelId="{772BBA1C-6365-41B8-87E6-1AD303801ED0}" type="parTrans" cxnId="{B51272AD-E09E-426F-B86F-AC7E24E3CA42}">
      <dgm:prSet/>
      <dgm:spPr/>
      <dgm:t>
        <a:bodyPr/>
        <a:lstStyle/>
        <a:p>
          <a:endParaRPr lang="en-US"/>
        </a:p>
      </dgm:t>
    </dgm:pt>
    <dgm:pt modelId="{B79DF7C1-BD5E-422F-AB70-74A79D868D79}" type="sibTrans" cxnId="{B51272AD-E09E-426F-B86F-AC7E24E3CA42}">
      <dgm:prSet/>
      <dgm:spPr/>
      <dgm:t>
        <a:bodyPr/>
        <a:lstStyle/>
        <a:p>
          <a:endParaRPr lang="en-US"/>
        </a:p>
      </dgm:t>
    </dgm:pt>
    <dgm:pt modelId="{8CE6F537-96D9-F344-BA41-280DA3B5530A}" type="pres">
      <dgm:prSet presAssocID="{8E34A32E-520B-48CF-9C60-DA2E73BAAB1C}" presName="vert0" presStyleCnt="0">
        <dgm:presLayoutVars>
          <dgm:dir/>
          <dgm:animOne val="branch"/>
          <dgm:animLvl val="lvl"/>
        </dgm:presLayoutVars>
      </dgm:prSet>
      <dgm:spPr/>
    </dgm:pt>
    <dgm:pt modelId="{057E86E9-55D1-DA44-94FA-B1F966381242}" type="pres">
      <dgm:prSet presAssocID="{E85AC0CA-3F99-4D72-82F2-FE63039E158D}" presName="thickLine" presStyleLbl="alignNode1" presStyleIdx="0" presStyleCnt="2"/>
      <dgm:spPr/>
    </dgm:pt>
    <dgm:pt modelId="{310BDA40-9E3D-6B46-9228-5B311642946E}" type="pres">
      <dgm:prSet presAssocID="{E85AC0CA-3F99-4D72-82F2-FE63039E158D}" presName="horz1" presStyleCnt="0"/>
      <dgm:spPr/>
    </dgm:pt>
    <dgm:pt modelId="{4DA99D14-FD9C-BD4E-B819-1CE37C8C3589}" type="pres">
      <dgm:prSet presAssocID="{E85AC0CA-3F99-4D72-82F2-FE63039E158D}" presName="tx1" presStyleLbl="revTx" presStyleIdx="0" presStyleCnt="2"/>
      <dgm:spPr/>
    </dgm:pt>
    <dgm:pt modelId="{AA3B8386-F343-3947-B985-C3ADB79731E8}" type="pres">
      <dgm:prSet presAssocID="{E85AC0CA-3F99-4D72-82F2-FE63039E158D}" presName="vert1" presStyleCnt="0"/>
      <dgm:spPr/>
    </dgm:pt>
    <dgm:pt modelId="{057A32E3-28E0-0C43-95D9-3D97137AD581}" type="pres">
      <dgm:prSet presAssocID="{05EE9EA3-C1FB-41D3-B75C-58A611000FB6}" presName="thickLine" presStyleLbl="alignNode1" presStyleIdx="1" presStyleCnt="2"/>
      <dgm:spPr/>
    </dgm:pt>
    <dgm:pt modelId="{213CEAFC-3C3E-D740-A2EF-1CDED6AD5D16}" type="pres">
      <dgm:prSet presAssocID="{05EE9EA3-C1FB-41D3-B75C-58A611000FB6}" presName="horz1" presStyleCnt="0"/>
      <dgm:spPr/>
    </dgm:pt>
    <dgm:pt modelId="{DF13378F-4A79-C147-A7A1-E11444C88B8D}" type="pres">
      <dgm:prSet presAssocID="{05EE9EA3-C1FB-41D3-B75C-58A611000FB6}" presName="tx1" presStyleLbl="revTx" presStyleIdx="1" presStyleCnt="2"/>
      <dgm:spPr/>
    </dgm:pt>
    <dgm:pt modelId="{FC3F25BA-1AE4-C344-AB10-03A04B814451}" type="pres">
      <dgm:prSet presAssocID="{05EE9EA3-C1FB-41D3-B75C-58A611000FB6}" presName="vert1" presStyleCnt="0"/>
      <dgm:spPr/>
    </dgm:pt>
  </dgm:ptLst>
  <dgm:cxnLst>
    <dgm:cxn modelId="{E9849B12-255A-B04C-B2D5-3057CA407BBB}" type="presOf" srcId="{8E34A32E-520B-48CF-9C60-DA2E73BAAB1C}" destId="{8CE6F537-96D9-F344-BA41-280DA3B5530A}" srcOrd="0" destOrd="0" presId="urn:microsoft.com/office/officeart/2008/layout/LinedList"/>
    <dgm:cxn modelId="{F077B330-3CB1-4013-974B-AE75DEF122E9}" srcId="{8E34A32E-520B-48CF-9C60-DA2E73BAAB1C}" destId="{E85AC0CA-3F99-4D72-82F2-FE63039E158D}" srcOrd="0" destOrd="0" parTransId="{D701ACDF-85B4-4600-9485-20B6A7CC25A5}" sibTransId="{C9D9F740-E350-4BE9-B592-6896A9F4BCF2}"/>
    <dgm:cxn modelId="{D95A4945-93CD-7245-A427-A3D8909E32CA}" type="presOf" srcId="{05EE9EA3-C1FB-41D3-B75C-58A611000FB6}" destId="{DF13378F-4A79-C147-A7A1-E11444C88B8D}" srcOrd="0" destOrd="0" presId="urn:microsoft.com/office/officeart/2008/layout/LinedList"/>
    <dgm:cxn modelId="{B51272AD-E09E-426F-B86F-AC7E24E3CA42}" srcId="{8E34A32E-520B-48CF-9C60-DA2E73BAAB1C}" destId="{05EE9EA3-C1FB-41D3-B75C-58A611000FB6}" srcOrd="1" destOrd="0" parTransId="{772BBA1C-6365-41B8-87E6-1AD303801ED0}" sibTransId="{B79DF7C1-BD5E-422F-AB70-74A79D868D79}"/>
    <dgm:cxn modelId="{E3F71CE0-8DC7-7043-BDFB-B0E5018AEB02}" type="presOf" srcId="{E85AC0CA-3F99-4D72-82F2-FE63039E158D}" destId="{4DA99D14-FD9C-BD4E-B819-1CE37C8C3589}" srcOrd="0" destOrd="0" presId="urn:microsoft.com/office/officeart/2008/layout/LinedList"/>
    <dgm:cxn modelId="{AC85A35E-FADF-A04E-817A-EB04BF6D737E}" type="presParOf" srcId="{8CE6F537-96D9-F344-BA41-280DA3B5530A}" destId="{057E86E9-55D1-DA44-94FA-B1F966381242}" srcOrd="0" destOrd="0" presId="urn:microsoft.com/office/officeart/2008/layout/LinedList"/>
    <dgm:cxn modelId="{F6AC4A64-15F7-1A4D-9D64-63C2F18831A0}" type="presParOf" srcId="{8CE6F537-96D9-F344-BA41-280DA3B5530A}" destId="{310BDA40-9E3D-6B46-9228-5B311642946E}" srcOrd="1" destOrd="0" presId="urn:microsoft.com/office/officeart/2008/layout/LinedList"/>
    <dgm:cxn modelId="{3A2C18D6-ECA4-A945-B90F-2995F2DCAD7F}" type="presParOf" srcId="{310BDA40-9E3D-6B46-9228-5B311642946E}" destId="{4DA99D14-FD9C-BD4E-B819-1CE37C8C3589}" srcOrd="0" destOrd="0" presId="urn:microsoft.com/office/officeart/2008/layout/LinedList"/>
    <dgm:cxn modelId="{A111B600-039E-FF47-B8DF-BEE593808C91}" type="presParOf" srcId="{310BDA40-9E3D-6B46-9228-5B311642946E}" destId="{AA3B8386-F343-3947-B985-C3ADB79731E8}" srcOrd="1" destOrd="0" presId="urn:microsoft.com/office/officeart/2008/layout/LinedList"/>
    <dgm:cxn modelId="{8DE05542-B46D-E147-B7CE-E17CC73038DD}" type="presParOf" srcId="{8CE6F537-96D9-F344-BA41-280DA3B5530A}" destId="{057A32E3-28E0-0C43-95D9-3D97137AD581}" srcOrd="2" destOrd="0" presId="urn:microsoft.com/office/officeart/2008/layout/LinedList"/>
    <dgm:cxn modelId="{02FC5D7A-578B-F64D-991D-2924A7829520}" type="presParOf" srcId="{8CE6F537-96D9-F344-BA41-280DA3B5530A}" destId="{213CEAFC-3C3E-D740-A2EF-1CDED6AD5D16}" srcOrd="3" destOrd="0" presId="urn:microsoft.com/office/officeart/2008/layout/LinedList"/>
    <dgm:cxn modelId="{201F7E14-7CD0-714D-8FC7-E502EA2E7BEA}" type="presParOf" srcId="{213CEAFC-3C3E-D740-A2EF-1CDED6AD5D16}" destId="{DF13378F-4A79-C147-A7A1-E11444C88B8D}" srcOrd="0" destOrd="0" presId="urn:microsoft.com/office/officeart/2008/layout/LinedList"/>
    <dgm:cxn modelId="{D47FE6EC-DE5B-754B-A778-D6F993ACC238}" type="presParOf" srcId="{213CEAFC-3C3E-D740-A2EF-1CDED6AD5D16}" destId="{FC3F25BA-1AE4-C344-AB10-03A04B81445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C0B4EBF-F07B-46B6-9D4C-F2A8A8B35859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D240B1-262B-43D2-BA75-715FB5F3C36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Unemployment Rates</a:t>
          </a:r>
        </a:p>
      </dgm:t>
    </dgm:pt>
    <dgm:pt modelId="{25987CC4-3BDC-4B01-B840-0322BC5ED6DB}" type="parTrans" cxnId="{BABB3C2E-2873-4966-AF98-AA9D9F3D8FD5}">
      <dgm:prSet/>
      <dgm:spPr/>
      <dgm:t>
        <a:bodyPr/>
        <a:lstStyle/>
        <a:p>
          <a:endParaRPr lang="en-US"/>
        </a:p>
      </dgm:t>
    </dgm:pt>
    <dgm:pt modelId="{D94E6F6E-929E-44B7-9032-231BC999A0B3}" type="sibTrans" cxnId="{BABB3C2E-2873-4966-AF98-AA9D9F3D8FD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EF6A54F-8906-4161-8749-CF92862B96C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Wage Inflation</a:t>
          </a:r>
        </a:p>
      </dgm:t>
    </dgm:pt>
    <dgm:pt modelId="{2284C657-900B-46DD-93C4-1C878A59FA9C}" type="parTrans" cxnId="{288D3302-29B0-4FD1-AEED-668AB76EAE53}">
      <dgm:prSet/>
      <dgm:spPr/>
      <dgm:t>
        <a:bodyPr/>
        <a:lstStyle/>
        <a:p>
          <a:endParaRPr lang="en-US"/>
        </a:p>
      </dgm:t>
    </dgm:pt>
    <dgm:pt modelId="{B53606E7-84CA-40CB-B15D-FAA0A58451A7}" type="sibTrans" cxnId="{288D3302-29B0-4FD1-AEED-668AB76EAE5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3796D7C-90E9-4FED-B353-49E4C11474C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Sector-Specific Employment Data</a:t>
          </a:r>
        </a:p>
      </dgm:t>
    </dgm:pt>
    <dgm:pt modelId="{6B16544D-66D2-4534-8969-A2E467D3AF68}" type="parTrans" cxnId="{FC599974-F0F7-4504-A367-AE5ED00D8EEC}">
      <dgm:prSet/>
      <dgm:spPr/>
      <dgm:t>
        <a:bodyPr/>
        <a:lstStyle/>
        <a:p>
          <a:endParaRPr lang="en-US"/>
        </a:p>
      </dgm:t>
    </dgm:pt>
    <dgm:pt modelId="{8CA4921E-2533-4B6B-8E0D-23D4D0C263E2}" type="sibTrans" cxnId="{FC599974-F0F7-4504-A367-AE5ED00D8EE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A336359-BEA3-4B8A-8289-CD2783CA0B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Labor Force Participation Rate</a:t>
          </a:r>
        </a:p>
      </dgm:t>
    </dgm:pt>
    <dgm:pt modelId="{DA231532-DC70-4DE7-B520-AB9F0F075FE3}" type="parTrans" cxnId="{0063E2C4-2C1F-499B-82D2-E93049539CB0}">
      <dgm:prSet/>
      <dgm:spPr/>
      <dgm:t>
        <a:bodyPr/>
        <a:lstStyle/>
        <a:p>
          <a:endParaRPr lang="en-US"/>
        </a:p>
      </dgm:t>
    </dgm:pt>
    <dgm:pt modelId="{AAEE4DA7-8BD8-464D-A358-F9AD0CF105C5}" type="sibTrans" cxnId="{0063E2C4-2C1F-499B-82D2-E93049539CB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A775980-BC8D-45AB-96CA-0A7EAAD46DD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Etc. </a:t>
          </a:r>
        </a:p>
      </dgm:t>
    </dgm:pt>
    <dgm:pt modelId="{91BC8433-2D2D-4D28-B187-7E79458862AE}" type="parTrans" cxnId="{50030B26-FDB7-4046-A693-00A53E75AE21}">
      <dgm:prSet/>
      <dgm:spPr/>
      <dgm:t>
        <a:bodyPr/>
        <a:lstStyle/>
        <a:p>
          <a:endParaRPr lang="en-US"/>
        </a:p>
      </dgm:t>
    </dgm:pt>
    <dgm:pt modelId="{166196E2-D5AF-49CD-8F44-0C9DDCA493FF}" type="sibTrans" cxnId="{50030B26-FDB7-4046-A693-00A53E75AE21}">
      <dgm:prSet/>
      <dgm:spPr/>
      <dgm:t>
        <a:bodyPr/>
        <a:lstStyle/>
        <a:p>
          <a:endParaRPr lang="en-US"/>
        </a:p>
      </dgm:t>
    </dgm:pt>
    <dgm:pt modelId="{3BE1BFD5-3FE1-4F48-A474-F15C05C1D232}" type="pres">
      <dgm:prSet presAssocID="{0C0B4EBF-F07B-46B6-9D4C-F2A8A8B35859}" presName="root" presStyleCnt="0">
        <dgm:presLayoutVars>
          <dgm:dir/>
          <dgm:resizeHandles val="exact"/>
        </dgm:presLayoutVars>
      </dgm:prSet>
      <dgm:spPr/>
    </dgm:pt>
    <dgm:pt modelId="{0190FC61-24D7-4C1A-AA00-68404600F710}" type="pres">
      <dgm:prSet presAssocID="{0C0B4EBF-F07B-46B6-9D4C-F2A8A8B35859}" presName="container" presStyleCnt="0">
        <dgm:presLayoutVars>
          <dgm:dir/>
          <dgm:resizeHandles val="exact"/>
        </dgm:presLayoutVars>
      </dgm:prSet>
      <dgm:spPr/>
    </dgm:pt>
    <dgm:pt modelId="{3A55CEDF-BA78-4185-9CEC-0CD1D6BCBCD5}" type="pres">
      <dgm:prSet presAssocID="{56D240B1-262B-43D2-BA75-715FB5F3C367}" presName="compNode" presStyleCnt="0"/>
      <dgm:spPr/>
    </dgm:pt>
    <dgm:pt modelId="{70A5C677-CFFF-428F-9C10-1262E6609B5C}" type="pres">
      <dgm:prSet presAssocID="{56D240B1-262B-43D2-BA75-715FB5F3C367}" presName="iconBgRect" presStyleLbl="bgShp" presStyleIdx="0" presStyleCnt="5"/>
      <dgm:spPr/>
    </dgm:pt>
    <dgm:pt modelId="{3DF44C24-6CB7-4DAC-93AE-32918B03E35B}" type="pres">
      <dgm:prSet presAssocID="{56D240B1-262B-43D2-BA75-715FB5F3C367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ipboard All Crosses with solid fill"/>
        </a:ext>
      </dgm:extLst>
    </dgm:pt>
    <dgm:pt modelId="{6F99C5A8-0A44-4E13-8042-5BDF870FD13A}" type="pres">
      <dgm:prSet presAssocID="{56D240B1-262B-43D2-BA75-715FB5F3C367}" presName="spaceRect" presStyleCnt="0"/>
      <dgm:spPr/>
    </dgm:pt>
    <dgm:pt modelId="{2B9978DB-6EAD-405E-A795-6E6F8926935B}" type="pres">
      <dgm:prSet presAssocID="{56D240B1-262B-43D2-BA75-715FB5F3C367}" presName="textRect" presStyleLbl="revTx" presStyleIdx="0" presStyleCnt="5">
        <dgm:presLayoutVars>
          <dgm:chMax val="1"/>
          <dgm:chPref val="1"/>
        </dgm:presLayoutVars>
      </dgm:prSet>
      <dgm:spPr/>
    </dgm:pt>
    <dgm:pt modelId="{1FFD5F05-8C5A-4870-BA8E-51EE4CABE123}" type="pres">
      <dgm:prSet presAssocID="{D94E6F6E-929E-44B7-9032-231BC999A0B3}" presName="sibTrans" presStyleLbl="sibTrans2D1" presStyleIdx="0" presStyleCnt="0"/>
      <dgm:spPr/>
    </dgm:pt>
    <dgm:pt modelId="{6A9C7242-5E1E-4BA8-8A7E-4504AE8B9CDE}" type="pres">
      <dgm:prSet presAssocID="{8EF6A54F-8906-4161-8749-CF92862B96C9}" presName="compNode" presStyleCnt="0"/>
      <dgm:spPr/>
    </dgm:pt>
    <dgm:pt modelId="{B064E0A2-0E6A-4575-943D-5D5FAAFFF1B0}" type="pres">
      <dgm:prSet presAssocID="{8EF6A54F-8906-4161-8749-CF92862B96C9}" presName="iconBgRect" presStyleLbl="bgShp" presStyleIdx="1" presStyleCnt="5"/>
      <dgm:spPr/>
    </dgm:pt>
    <dgm:pt modelId="{3C340EDA-E240-440E-86BB-8AB301FC13AF}" type="pres">
      <dgm:prSet presAssocID="{8EF6A54F-8906-4161-8749-CF92862B96C9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6645EF1A-242A-4BC1-A412-5055F54D1DC2}" type="pres">
      <dgm:prSet presAssocID="{8EF6A54F-8906-4161-8749-CF92862B96C9}" presName="spaceRect" presStyleCnt="0"/>
      <dgm:spPr/>
    </dgm:pt>
    <dgm:pt modelId="{F0319330-9023-4CC3-B3BD-094E0C24232F}" type="pres">
      <dgm:prSet presAssocID="{8EF6A54F-8906-4161-8749-CF92862B96C9}" presName="textRect" presStyleLbl="revTx" presStyleIdx="1" presStyleCnt="5">
        <dgm:presLayoutVars>
          <dgm:chMax val="1"/>
          <dgm:chPref val="1"/>
        </dgm:presLayoutVars>
      </dgm:prSet>
      <dgm:spPr/>
    </dgm:pt>
    <dgm:pt modelId="{7E7B8014-6859-4847-A521-5E486D7A7B47}" type="pres">
      <dgm:prSet presAssocID="{B53606E7-84CA-40CB-B15D-FAA0A58451A7}" presName="sibTrans" presStyleLbl="sibTrans2D1" presStyleIdx="0" presStyleCnt="0"/>
      <dgm:spPr/>
    </dgm:pt>
    <dgm:pt modelId="{569EF028-F05E-42CF-8BDB-1F5A6033DD60}" type="pres">
      <dgm:prSet presAssocID="{53796D7C-90E9-4FED-B353-49E4C11474C9}" presName="compNode" presStyleCnt="0"/>
      <dgm:spPr/>
    </dgm:pt>
    <dgm:pt modelId="{CB2BDA7C-B596-4EA4-A312-149B8038A906}" type="pres">
      <dgm:prSet presAssocID="{53796D7C-90E9-4FED-B353-49E4C11474C9}" presName="iconBgRect" presStyleLbl="bgShp" presStyleIdx="2" presStyleCnt="5"/>
      <dgm:spPr/>
    </dgm:pt>
    <dgm:pt modelId="{D54DDCF7-53C5-47D6-AC38-A1BDEA8E7666}" type="pres">
      <dgm:prSet presAssocID="{53796D7C-90E9-4FED-B353-49E4C11474C9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iefcase"/>
        </a:ext>
      </dgm:extLst>
    </dgm:pt>
    <dgm:pt modelId="{305FA4A7-4CBD-46F0-BBAE-6A3E242554B1}" type="pres">
      <dgm:prSet presAssocID="{53796D7C-90E9-4FED-B353-49E4C11474C9}" presName="spaceRect" presStyleCnt="0"/>
      <dgm:spPr/>
    </dgm:pt>
    <dgm:pt modelId="{3E9E5124-8446-4847-8E75-5D861AB90A72}" type="pres">
      <dgm:prSet presAssocID="{53796D7C-90E9-4FED-B353-49E4C11474C9}" presName="textRect" presStyleLbl="revTx" presStyleIdx="2" presStyleCnt="5">
        <dgm:presLayoutVars>
          <dgm:chMax val="1"/>
          <dgm:chPref val="1"/>
        </dgm:presLayoutVars>
      </dgm:prSet>
      <dgm:spPr/>
    </dgm:pt>
    <dgm:pt modelId="{5706F297-3BF9-4EB5-A8FD-B096348F9CAD}" type="pres">
      <dgm:prSet presAssocID="{8CA4921E-2533-4B6B-8E0D-23D4D0C263E2}" presName="sibTrans" presStyleLbl="sibTrans2D1" presStyleIdx="0" presStyleCnt="0"/>
      <dgm:spPr/>
    </dgm:pt>
    <dgm:pt modelId="{E0BB803C-E70D-454F-9CB3-9B6093DAAB94}" type="pres">
      <dgm:prSet presAssocID="{1A336359-BEA3-4B8A-8289-CD2783CA0BE9}" presName="compNode" presStyleCnt="0"/>
      <dgm:spPr/>
    </dgm:pt>
    <dgm:pt modelId="{B3743B87-9668-4AA4-BABA-751542A7ABD4}" type="pres">
      <dgm:prSet presAssocID="{1A336359-BEA3-4B8A-8289-CD2783CA0BE9}" presName="iconBgRect" presStyleLbl="bgShp" presStyleIdx="3" presStyleCnt="5"/>
      <dgm:spPr/>
    </dgm:pt>
    <dgm:pt modelId="{09C653A8-2DCF-4D31-AE0A-5EBFB0DDC1DB}" type="pres">
      <dgm:prSet presAssocID="{1A336359-BEA3-4B8A-8289-CD2783CA0BE9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FA0BC0DC-7016-4152-8CAC-71E9390CAD15}" type="pres">
      <dgm:prSet presAssocID="{1A336359-BEA3-4B8A-8289-CD2783CA0BE9}" presName="spaceRect" presStyleCnt="0"/>
      <dgm:spPr/>
    </dgm:pt>
    <dgm:pt modelId="{432FB96B-ADF6-4A61-BEFF-D4B6EDFFE3F5}" type="pres">
      <dgm:prSet presAssocID="{1A336359-BEA3-4B8A-8289-CD2783CA0BE9}" presName="textRect" presStyleLbl="revTx" presStyleIdx="3" presStyleCnt="5">
        <dgm:presLayoutVars>
          <dgm:chMax val="1"/>
          <dgm:chPref val="1"/>
        </dgm:presLayoutVars>
      </dgm:prSet>
      <dgm:spPr/>
    </dgm:pt>
    <dgm:pt modelId="{1283A21B-599B-4807-AD72-49B0EB24339B}" type="pres">
      <dgm:prSet presAssocID="{AAEE4DA7-8BD8-464D-A358-F9AD0CF105C5}" presName="sibTrans" presStyleLbl="sibTrans2D1" presStyleIdx="0" presStyleCnt="0"/>
      <dgm:spPr/>
    </dgm:pt>
    <dgm:pt modelId="{C169903F-ECDD-44E9-89C0-77A8092BA1CB}" type="pres">
      <dgm:prSet presAssocID="{7A775980-BC8D-45AB-96CA-0A7EAAD46DD1}" presName="compNode" presStyleCnt="0"/>
      <dgm:spPr/>
    </dgm:pt>
    <dgm:pt modelId="{5862602B-094C-4C9E-A1CA-433DBCC1634D}" type="pres">
      <dgm:prSet presAssocID="{7A775980-BC8D-45AB-96CA-0A7EAAD46DD1}" presName="iconBgRect" presStyleLbl="bgShp" presStyleIdx="4" presStyleCnt="5"/>
      <dgm:spPr/>
    </dgm:pt>
    <dgm:pt modelId="{60299EDD-76CA-4C24-AE9B-E990E8CBE8A0}" type="pres">
      <dgm:prSet presAssocID="{7A775980-BC8D-45AB-96CA-0A7EAAD46DD1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nstellation with solid fill"/>
        </a:ext>
      </dgm:extLst>
    </dgm:pt>
    <dgm:pt modelId="{14ED27B3-09C1-4979-AEAA-01BEAC5E1909}" type="pres">
      <dgm:prSet presAssocID="{7A775980-BC8D-45AB-96CA-0A7EAAD46DD1}" presName="spaceRect" presStyleCnt="0"/>
      <dgm:spPr/>
    </dgm:pt>
    <dgm:pt modelId="{E46F4C12-1120-4CA9-A5C2-614D8E7542E8}" type="pres">
      <dgm:prSet presAssocID="{7A775980-BC8D-45AB-96CA-0A7EAAD46DD1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4CA40700-E48F-40BC-BEC4-A070F11A6269}" type="presOf" srcId="{1A336359-BEA3-4B8A-8289-CD2783CA0BE9}" destId="{432FB96B-ADF6-4A61-BEFF-D4B6EDFFE3F5}" srcOrd="0" destOrd="0" presId="urn:microsoft.com/office/officeart/2018/2/layout/IconCircleList"/>
    <dgm:cxn modelId="{288D3302-29B0-4FD1-AEED-668AB76EAE53}" srcId="{0C0B4EBF-F07B-46B6-9D4C-F2A8A8B35859}" destId="{8EF6A54F-8906-4161-8749-CF92862B96C9}" srcOrd="1" destOrd="0" parTransId="{2284C657-900B-46DD-93C4-1C878A59FA9C}" sibTransId="{B53606E7-84CA-40CB-B15D-FAA0A58451A7}"/>
    <dgm:cxn modelId="{CD161303-218F-4EDA-AA7C-FA6D915361EF}" type="presOf" srcId="{8EF6A54F-8906-4161-8749-CF92862B96C9}" destId="{F0319330-9023-4CC3-B3BD-094E0C24232F}" srcOrd="0" destOrd="0" presId="urn:microsoft.com/office/officeart/2018/2/layout/IconCircleList"/>
    <dgm:cxn modelId="{0421FB04-8CAD-496C-B720-3401F5B64F46}" type="presOf" srcId="{53796D7C-90E9-4FED-B353-49E4C11474C9}" destId="{3E9E5124-8446-4847-8E75-5D861AB90A72}" srcOrd="0" destOrd="0" presId="urn:microsoft.com/office/officeart/2018/2/layout/IconCircleList"/>
    <dgm:cxn modelId="{8F2DFB22-75AE-4522-AB1A-7A1155DAC6D2}" type="presOf" srcId="{D94E6F6E-929E-44B7-9032-231BC999A0B3}" destId="{1FFD5F05-8C5A-4870-BA8E-51EE4CABE123}" srcOrd="0" destOrd="0" presId="urn:microsoft.com/office/officeart/2018/2/layout/IconCircleList"/>
    <dgm:cxn modelId="{50030B26-FDB7-4046-A693-00A53E75AE21}" srcId="{0C0B4EBF-F07B-46B6-9D4C-F2A8A8B35859}" destId="{7A775980-BC8D-45AB-96CA-0A7EAAD46DD1}" srcOrd="4" destOrd="0" parTransId="{91BC8433-2D2D-4D28-B187-7E79458862AE}" sibTransId="{166196E2-D5AF-49CD-8F44-0C9DDCA493FF}"/>
    <dgm:cxn modelId="{BABB3C2E-2873-4966-AF98-AA9D9F3D8FD5}" srcId="{0C0B4EBF-F07B-46B6-9D4C-F2A8A8B35859}" destId="{56D240B1-262B-43D2-BA75-715FB5F3C367}" srcOrd="0" destOrd="0" parTransId="{25987CC4-3BDC-4B01-B840-0322BC5ED6DB}" sibTransId="{D94E6F6E-929E-44B7-9032-231BC999A0B3}"/>
    <dgm:cxn modelId="{E10C1C38-0FD5-4D95-9BB7-499E4FBF8EA7}" type="presOf" srcId="{56D240B1-262B-43D2-BA75-715FB5F3C367}" destId="{2B9978DB-6EAD-405E-A795-6E6F8926935B}" srcOrd="0" destOrd="0" presId="urn:microsoft.com/office/officeart/2018/2/layout/IconCircleList"/>
    <dgm:cxn modelId="{FC599974-F0F7-4504-A367-AE5ED00D8EEC}" srcId="{0C0B4EBF-F07B-46B6-9D4C-F2A8A8B35859}" destId="{53796D7C-90E9-4FED-B353-49E4C11474C9}" srcOrd="2" destOrd="0" parTransId="{6B16544D-66D2-4534-8969-A2E467D3AF68}" sibTransId="{8CA4921E-2533-4B6B-8E0D-23D4D0C263E2}"/>
    <dgm:cxn modelId="{E79A6E9C-6B77-45BD-8F3D-A04BFEA4F86C}" type="presOf" srcId="{0C0B4EBF-F07B-46B6-9D4C-F2A8A8B35859}" destId="{3BE1BFD5-3FE1-4F48-A474-F15C05C1D232}" srcOrd="0" destOrd="0" presId="urn:microsoft.com/office/officeart/2018/2/layout/IconCircleList"/>
    <dgm:cxn modelId="{76A1C2A5-DC9F-4A10-A388-F7FE6677B18B}" type="presOf" srcId="{8CA4921E-2533-4B6B-8E0D-23D4D0C263E2}" destId="{5706F297-3BF9-4EB5-A8FD-B096348F9CAD}" srcOrd="0" destOrd="0" presId="urn:microsoft.com/office/officeart/2018/2/layout/IconCircleList"/>
    <dgm:cxn modelId="{C3A12FA9-4521-47FD-AD79-7619C88A9245}" type="presOf" srcId="{7A775980-BC8D-45AB-96CA-0A7EAAD46DD1}" destId="{E46F4C12-1120-4CA9-A5C2-614D8E7542E8}" srcOrd="0" destOrd="0" presId="urn:microsoft.com/office/officeart/2018/2/layout/IconCircleList"/>
    <dgm:cxn modelId="{0063E2C4-2C1F-499B-82D2-E93049539CB0}" srcId="{0C0B4EBF-F07B-46B6-9D4C-F2A8A8B35859}" destId="{1A336359-BEA3-4B8A-8289-CD2783CA0BE9}" srcOrd="3" destOrd="0" parTransId="{DA231532-DC70-4DE7-B520-AB9F0F075FE3}" sibTransId="{AAEE4DA7-8BD8-464D-A358-F9AD0CF105C5}"/>
    <dgm:cxn modelId="{13D145DB-3F80-428C-8DEF-9AB26CEA0A41}" type="presOf" srcId="{B53606E7-84CA-40CB-B15D-FAA0A58451A7}" destId="{7E7B8014-6859-4847-A521-5E486D7A7B47}" srcOrd="0" destOrd="0" presId="urn:microsoft.com/office/officeart/2018/2/layout/IconCircleList"/>
    <dgm:cxn modelId="{D64495EC-5194-4BB2-99C6-8BAAB25C978E}" type="presOf" srcId="{AAEE4DA7-8BD8-464D-A358-F9AD0CF105C5}" destId="{1283A21B-599B-4807-AD72-49B0EB24339B}" srcOrd="0" destOrd="0" presId="urn:microsoft.com/office/officeart/2018/2/layout/IconCircleList"/>
    <dgm:cxn modelId="{3461AFBA-FF6A-48AC-BFAA-B2A91AD728E4}" type="presParOf" srcId="{3BE1BFD5-3FE1-4F48-A474-F15C05C1D232}" destId="{0190FC61-24D7-4C1A-AA00-68404600F710}" srcOrd="0" destOrd="0" presId="urn:microsoft.com/office/officeart/2018/2/layout/IconCircleList"/>
    <dgm:cxn modelId="{3042CD95-4BB2-4819-A6A9-72D38F301D6B}" type="presParOf" srcId="{0190FC61-24D7-4C1A-AA00-68404600F710}" destId="{3A55CEDF-BA78-4185-9CEC-0CD1D6BCBCD5}" srcOrd="0" destOrd="0" presId="urn:microsoft.com/office/officeart/2018/2/layout/IconCircleList"/>
    <dgm:cxn modelId="{96CA3A59-3748-4E5D-BCE2-A9E9983FC2E1}" type="presParOf" srcId="{3A55CEDF-BA78-4185-9CEC-0CD1D6BCBCD5}" destId="{70A5C677-CFFF-428F-9C10-1262E6609B5C}" srcOrd="0" destOrd="0" presId="urn:microsoft.com/office/officeart/2018/2/layout/IconCircleList"/>
    <dgm:cxn modelId="{4D2911EC-DD02-4C80-8A78-129E6E69C238}" type="presParOf" srcId="{3A55CEDF-BA78-4185-9CEC-0CD1D6BCBCD5}" destId="{3DF44C24-6CB7-4DAC-93AE-32918B03E35B}" srcOrd="1" destOrd="0" presId="urn:microsoft.com/office/officeart/2018/2/layout/IconCircleList"/>
    <dgm:cxn modelId="{8F4AF160-399A-4EB4-9333-9D10054AF47C}" type="presParOf" srcId="{3A55CEDF-BA78-4185-9CEC-0CD1D6BCBCD5}" destId="{6F99C5A8-0A44-4E13-8042-5BDF870FD13A}" srcOrd="2" destOrd="0" presId="urn:microsoft.com/office/officeart/2018/2/layout/IconCircleList"/>
    <dgm:cxn modelId="{971659AE-58CF-4EEB-A311-23B0CCF44BF0}" type="presParOf" srcId="{3A55CEDF-BA78-4185-9CEC-0CD1D6BCBCD5}" destId="{2B9978DB-6EAD-405E-A795-6E6F8926935B}" srcOrd="3" destOrd="0" presId="urn:microsoft.com/office/officeart/2018/2/layout/IconCircleList"/>
    <dgm:cxn modelId="{913DB70F-BAD9-49A3-9C39-3BBFEBE9D714}" type="presParOf" srcId="{0190FC61-24D7-4C1A-AA00-68404600F710}" destId="{1FFD5F05-8C5A-4870-BA8E-51EE4CABE123}" srcOrd="1" destOrd="0" presId="urn:microsoft.com/office/officeart/2018/2/layout/IconCircleList"/>
    <dgm:cxn modelId="{2416226C-B41C-4BE0-A134-8B3AAE81EFDD}" type="presParOf" srcId="{0190FC61-24D7-4C1A-AA00-68404600F710}" destId="{6A9C7242-5E1E-4BA8-8A7E-4504AE8B9CDE}" srcOrd="2" destOrd="0" presId="urn:microsoft.com/office/officeart/2018/2/layout/IconCircleList"/>
    <dgm:cxn modelId="{538ED358-F0DA-4079-A661-7F8AFE1C336F}" type="presParOf" srcId="{6A9C7242-5E1E-4BA8-8A7E-4504AE8B9CDE}" destId="{B064E0A2-0E6A-4575-943D-5D5FAAFFF1B0}" srcOrd="0" destOrd="0" presId="urn:microsoft.com/office/officeart/2018/2/layout/IconCircleList"/>
    <dgm:cxn modelId="{F39EE91A-8DA4-4543-B33F-96954328A7CD}" type="presParOf" srcId="{6A9C7242-5E1E-4BA8-8A7E-4504AE8B9CDE}" destId="{3C340EDA-E240-440E-86BB-8AB301FC13AF}" srcOrd="1" destOrd="0" presId="urn:microsoft.com/office/officeart/2018/2/layout/IconCircleList"/>
    <dgm:cxn modelId="{08678B21-9D26-4D6C-97D3-FC78A612852D}" type="presParOf" srcId="{6A9C7242-5E1E-4BA8-8A7E-4504AE8B9CDE}" destId="{6645EF1A-242A-4BC1-A412-5055F54D1DC2}" srcOrd="2" destOrd="0" presId="urn:microsoft.com/office/officeart/2018/2/layout/IconCircleList"/>
    <dgm:cxn modelId="{6F654D6B-EEED-40D6-B9B0-F289420FBB7B}" type="presParOf" srcId="{6A9C7242-5E1E-4BA8-8A7E-4504AE8B9CDE}" destId="{F0319330-9023-4CC3-B3BD-094E0C24232F}" srcOrd="3" destOrd="0" presId="urn:microsoft.com/office/officeart/2018/2/layout/IconCircleList"/>
    <dgm:cxn modelId="{16B31FED-D55C-4B7D-956A-1BAA37CB7DFE}" type="presParOf" srcId="{0190FC61-24D7-4C1A-AA00-68404600F710}" destId="{7E7B8014-6859-4847-A521-5E486D7A7B47}" srcOrd="3" destOrd="0" presId="urn:microsoft.com/office/officeart/2018/2/layout/IconCircleList"/>
    <dgm:cxn modelId="{96B55D4E-8F32-4875-816A-477E5ECACB8F}" type="presParOf" srcId="{0190FC61-24D7-4C1A-AA00-68404600F710}" destId="{569EF028-F05E-42CF-8BDB-1F5A6033DD60}" srcOrd="4" destOrd="0" presId="urn:microsoft.com/office/officeart/2018/2/layout/IconCircleList"/>
    <dgm:cxn modelId="{11F580CE-8287-4A55-8AE1-4A1F0C8D0352}" type="presParOf" srcId="{569EF028-F05E-42CF-8BDB-1F5A6033DD60}" destId="{CB2BDA7C-B596-4EA4-A312-149B8038A906}" srcOrd="0" destOrd="0" presId="urn:microsoft.com/office/officeart/2018/2/layout/IconCircleList"/>
    <dgm:cxn modelId="{2898A68F-C654-4280-9F1F-326E13F45CAF}" type="presParOf" srcId="{569EF028-F05E-42CF-8BDB-1F5A6033DD60}" destId="{D54DDCF7-53C5-47D6-AC38-A1BDEA8E7666}" srcOrd="1" destOrd="0" presId="urn:microsoft.com/office/officeart/2018/2/layout/IconCircleList"/>
    <dgm:cxn modelId="{82DE37C6-8705-4645-8E78-C3F88CD36E4D}" type="presParOf" srcId="{569EF028-F05E-42CF-8BDB-1F5A6033DD60}" destId="{305FA4A7-4CBD-46F0-BBAE-6A3E242554B1}" srcOrd="2" destOrd="0" presId="urn:microsoft.com/office/officeart/2018/2/layout/IconCircleList"/>
    <dgm:cxn modelId="{263016D6-E837-439C-B21B-A5C85C23937C}" type="presParOf" srcId="{569EF028-F05E-42CF-8BDB-1F5A6033DD60}" destId="{3E9E5124-8446-4847-8E75-5D861AB90A72}" srcOrd="3" destOrd="0" presId="urn:microsoft.com/office/officeart/2018/2/layout/IconCircleList"/>
    <dgm:cxn modelId="{0538EF12-60B8-4C93-B0FF-DCA29A524DF3}" type="presParOf" srcId="{0190FC61-24D7-4C1A-AA00-68404600F710}" destId="{5706F297-3BF9-4EB5-A8FD-B096348F9CAD}" srcOrd="5" destOrd="0" presId="urn:microsoft.com/office/officeart/2018/2/layout/IconCircleList"/>
    <dgm:cxn modelId="{8B791268-617E-47A4-AA1F-AAB0E83AD1D7}" type="presParOf" srcId="{0190FC61-24D7-4C1A-AA00-68404600F710}" destId="{E0BB803C-E70D-454F-9CB3-9B6093DAAB94}" srcOrd="6" destOrd="0" presId="urn:microsoft.com/office/officeart/2018/2/layout/IconCircleList"/>
    <dgm:cxn modelId="{B3FFB64B-39B8-4B04-ADE3-7C7F93C095C1}" type="presParOf" srcId="{E0BB803C-E70D-454F-9CB3-9B6093DAAB94}" destId="{B3743B87-9668-4AA4-BABA-751542A7ABD4}" srcOrd="0" destOrd="0" presId="urn:microsoft.com/office/officeart/2018/2/layout/IconCircleList"/>
    <dgm:cxn modelId="{7B7EA1C7-962A-4D37-BB32-947CD6EAB5A3}" type="presParOf" srcId="{E0BB803C-E70D-454F-9CB3-9B6093DAAB94}" destId="{09C653A8-2DCF-4D31-AE0A-5EBFB0DDC1DB}" srcOrd="1" destOrd="0" presId="urn:microsoft.com/office/officeart/2018/2/layout/IconCircleList"/>
    <dgm:cxn modelId="{1FCD9AF5-10C0-4D4B-9940-1528FE43C109}" type="presParOf" srcId="{E0BB803C-E70D-454F-9CB3-9B6093DAAB94}" destId="{FA0BC0DC-7016-4152-8CAC-71E9390CAD15}" srcOrd="2" destOrd="0" presId="urn:microsoft.com/office/officeart/2018/2/layout/IconCircleList"/>
    <dgm:cxn modelId="{FD42EFC3-D3CF-4D73-B004-9B3F0440F870}" type="presParOf" srcId="{E0BB803C-E70D-454F-9CB3-9B6093DAAB94}" destId="{432FB96B-ADF6-4A61-BEFF-D4B6EDFFE3F5}" srcOrd="3" destOrd="0" presId="urn:microsoft.com/office/officeart/2018/2/layout/IconCircleList"/>
    <dgm:cxn modelId="{1313A00A-9896-4E85-ADBB-36275FEDBBE0}" type="presParOf" srcId="{0190FC61-24D7-4C1A-AA00-68404600F710}" destId="{1283A21B-599B-4807-AD72-49B0EB24339B}" srcOrd="7" destOrd="0" presId="urn:microsoft.com/office/officeart/2018/2/layout/IconCircleList"/>
    <dgm:cxn modelId="{66D09870-0483-494C-BD93-648A8E081552}" type="presParOf" srcId="{0190FC61-24D7-4C1A-AA00-68404600F710}" destId="{C169903F-ECDD-44E9-89C0-77A8092BA1CB}" srcOrd="8" destOrd="0" presId="urn:microsoft.com/office/officeart/2018/2/layout/IconCircleList"/>
    <dgm:cxn modelId="{42D54DB6-B953-41F0-8DC8-4377B973DE0A}" type="presParOf" srcId="{C169903F-ECDD-44E9-89C0-77A8092BA1CB}" destId="{5862602B-094C-4C9E-A1CA-433DBCC1634D}" srcOrd="0" destOrd="0" presId="urn:microsoft.com/office/officeart/2018/2/layout/IconCircleList"/>
    <dgm:cxn modelId="{8A4F49FE-69B1-4E02-BD40-1EA0AFA76992}" type="presParOf" srcId="{C169903F-ECDD-44E9-89C0-77A8092BA1CB}" destId="{60299EDD-76CA-4C24-AE9B-E990E8CBE8A0}" srcOrd="1" destOrd="0" presId="urn:microsoft.com/office/officeart/2018/2/layout/IconCircleList"/>
    <dgm:cxn modelId="{C6807F6C-F897-4EE0-B130-8A40CC5F2A03}" type="presParOf" srcId="{C169903F-ECDD-44E9-89C0-77A8092BA1CB}" destId="{14ED27B3-09C1-4979-AEAA-01BEAC5E1909}" srcOrd="2" destOrd="0" presId="urn:microsoft.com/office/officeart/2018/2/layout/IconCircleList"/>
    <dgm:cxn modelId="{AA6281E4-4EA4-4ABA-8E72-A4E1AA1A348B}" type="presParOf" srcId="{C169903F-ECDD-44E9-89C0-77A8092BA1CB}" destId="{E46F4C12-1120-4CA9-A5C2-614D8E7542E8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400B52-EE9B-451D-9F39-68D27580A51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398E71C-72ED-41CE-96C5-1C5EBEA8841E}">
      <dgm:prSet/>
      <dgm:spPr/>
      <dgm:t>
        <a:bodyPr/>
        <a:lstStyle/>
        <a:p>
          <a:r>
            <a:rPr lang="en-US"/>
            <a:t>A key indicator to refer to</a:t>
          </a:r>
        </a:p>
      </dgm:t>
    </dgm:pt>
    <dgm:pt modelId="{40ACF491-90BD-498C-A080-82516433FD62}" type="parTrans" cxnId="{D01FE243-5927-4814-AC29-A0F972BFB531}">
      <dgm:prSet/>
      <dgm:spPr/>
      <dgm:t>
        <a:bodyPr/>
        <a:lstStyle/>
        <a:p>
          <a:endParaRPr lang="en-US"/>
        </a:p>
      </dgm:t>
    </dgm:pt>
    <dgm:pt modelId="{182C534E-1425-4579-96E9-9A8F54A13563}" type="sibTrans" cxnId="{D01FE243-5927-4814-AC29-A0F972BFB531}">
      <dgm:prSet/>
      <dgm:spPr/>
      <dgm:t>
        <a:bodyPr/>
        <a:lstStyle/>
        <a:p>
          <a:endParaRPr lang="en-US"/>
        </a:p>
      </dgm:t>
    </dgm:pt>
    <dgm:pt modelId="{8F22936E-6EFE-4298-823C-335710F2FF79}">
      <dgm:prSet/>
      <dgm:spPr/>
      <dgm:t>
        <a:bodyPr/>
        <a:lstStyle/>
        <a:p>
          <a:r>
            <a:rPr lang="en-US"/>
            <a:t>Especially in Quant Models</a:t>
          </a:r>
        </a:p>
      </dgm:t>
    </dgm:pt>
    <dgm:pt modelId="{7E948A46-A0F3-44B1-AE3E-0CF712AE2065}" type="parTrans" cxnId="{601B39E3-AA15-4834-9361-68D6D96B7F80}">
      <dgm:prSet/>
      <dgm:spPr/>
      <dgm:t>
        <a:bodyPr/>
        <a:lstStyle/>
        <a:p>
          <a:endParaRPr lang="en-US"/>
        </a:p>
      </dgm:t>
    </dgm:pt>
    <dgm:pt modelId="{8DFB0574-DB82-4C7A-8BE1-3036AFFDA223}" type="sibTrans" cxnId="{601B39E3-AA15-4834-9361-68D6D96B7F80}">
      <dgm:prSet/>
      <dgm:spPr/>
      <dgm:t>
        <a:bodyPr/>
        <a:lstStyle/>
        <a:p>
          <a:endParaRPr lang="en-US"/>
        </a:p>
      </dgm:t>
    </dgm:pt>
    <dgm:pt modelId="{50561E7D-C564-4924-8984-59F5D09E0B02}">
      <dgm:prSet/>
      <dgm:spPr/>
      <dgm:t>
        <a:bodyPr/>
        <a:lstStyle/>
        <a:p>
          <a:r>
            <a:rPr lang="en-US"/>
            <a:t>Strategies account for macroeconomic conditions</a:t>
          </a:r>
        </a:p>
      </dgm:t>
    </dgm:pt>
    <dgm:pt modelId="{7FCE8294-0DED-4488-BC38-22DAC28DB4CC}" type="parTrans" cxnId="{D7F74499-EA28-4F98-B5B9-1829C36F1D69}">
      <dgm:prSet/>
      <dgm:spPr/>
      <dgm:t>
        <a:bodyPr/>
        <a:lstStyle/>
        <a:p>
          <a:endParaRPr lang="en-US"/>
        </a:p>
      </dgm:t>
    </dgm:pt>
    <dgm:pt modelId="{E725971E-90C4-4B4A-9BDD-A412127447B9}" type="sibTrans" cxnId="{D7F74499-EA28-4F98-B5B9-1829C36F1D69}">
      <dgm:prSet/>
      <dgm:spPr/>
      <dgm:t>
        <a:bodyPr/>
        <a:lstStyle/>
        <a:p>
          <a:endParaRPr lang="en-US"/>
        </a:p>
      </dgm:t>
    </dgm:pt>
    <dgm:pt modelId="{71FA7285-B8B9-4D8D-BF9E-64CD546E2316}">
      <dgm:prSet/>
      <dgm:spPr/>
      <dgm:t>
        <a:bodyPr/>
        <a:lstStyle/>
        <a:p>
          <a:r>
            <a:rPr lang="en-US"/>
            <a:t>Usually connect with:</a:t>
          </a:r>
        </a:p>
      </dgm:t>
    </dgm:pt>
    <dgm:pt modelId="{FF000B6D-427D-4E63-80F8-7FF8C958BBC0}" type="parTrans" cxnId="{0891CE14-EF94-4969-ACE2-EC3E29C6F693}">
      <dgm:prSet/>
      <dgm:spPr/>
      <dgm:t>
        <a:bodyPr/>
        <a:lstStyle/>
        <a:p>
          <a:endParaRPr lang="en-US"/>
        </a:p>
      </dgm:t>
    </dgm:pt>
    <dgm:pt modelId="{056EE7E5-F8BD-4D17-8446-7C23CF19C200}" type="sibTrans" cxnId="{0891CE14-EF94-4969-ACE2-EC3E29C6F693}">
      <dgm:prSet/>
      <dgm:spPr/>
      <dgm:t>
        <a:bodyPr/>
        <a:lstStyle/>
        <a:p>
          <a:endParaRPr lang="en-US"/>
        </a:p>
      </dgm:t>
    </dgm:pt>
    <dgm:pt modelId="{6557A71B-AD3B-46A9-BD61-A1AD04F0821A}">
      <dgm:prSet/>
      <dgm:spPr/>
      <dgm:t>
        <a:bodyPr/>
        <a:lstStyle/>
        <a:p>
          <a:r>
            <a:rPr lang="en-US"/>
            <a:t>Consumer Spending Power</a:t>
          </a:r>
        </a:p>
      </dgm:t>
    </dgm:pt>
    <dgm:pt modelId="{554E724E-42F8-41C3-8953-0AEA96D4EB79}" type="parTrans" cxnId="{21A9634B-DB14-4444-B29F-FB1E0F09617C}">
      <dgm:prSet/>
      <dgm:spPr/>
      <dgm:t>
        <a:bodyPr/>
        <a:lstStyle/>
        <a:p>
          <a:endParaRPr lang="en-US"/>
        </a:p>
      </dgm:t>
    </dgm:pt>
    <dgm:pt modelId="{C2CC2E0E-B5F0-4563-9514-A8273ED3EF5F}" type="sibTrans" cxnId="{21A9634B-DB14-4444-B29F-FB1E0F09617C}">
      <dgm:prSet/>
      <dgm:spPr/>
      <dgm:t>
        <a:bodyPr/>
        <a:lstStyle/>
        <a:p>
          <a:endParaRPr lang="en-US"/>
        </a:p>
      </dgm:t>
    </dgm:pt>
    <dgm:pt modelId="{68250EC1-1C38-4D7E-9F07-F41BFA8BB992}">
      <dgm:prSet/>
      <dgm:spPr/>
      <dgm:t>
        <a:bodyPr/>
        <a:lstStyle/>
        <a:p>
          <a:r>
            <a:rPr lang="en-US"/>
            <a:t>Company Performance</a:t>
          </a:r>
        </a:p>
      </dgm:t>
    </dgm:pt>
    <dgm:pt modelId="{1200F5F1-CC83-4015-9F6F-1C1DC9068D9F}" type="parTrans" cxnId="{532DA8F2-8A17-4A75-9861-AB80F416BCC2}">
      <dgm:prSet/>
      <dgm:spPr/>
      <dgm:t>
        <a:bodyPr/>
        <a:lstStyle/>
        <a:p>
          <a:endParaRPr lang="en-US"/>
        </a:p>
      </dgm:t>
    </dgm:pt>
    <dgm:pt modelId="{7A2F7F1B-E35B-4768-B21D-E874A63406AE}" type="sibTrans" cxnId="{532DA8F2-8A17-4A75-9861-AB80F416BCC2}">
      <dgm:prSet/>
      <dgm:spPr/>
      <dgm:t>
        <a:bodyPr/>
        <a:lstStyle/>
        <a:p>
          <a:endParaRPr lang="en-US"/>
        </a:p>
      </dgm:t>
    </dgm:pt>
    <dgm:pt modelId="{6EF4CBE8-4114-1F4B-A0A0-706B913E5217}" type="pres">
      <dgm:prSet presAssocID="{50400B52-EE9B-451D-9F39-68D27580A514}" presName="linear" presStyleCnt="0">
        <dgm:presLayoutVars>
          <dgm:animLvl val="lvl"/>
          <dgm:resizeHandles val="exact"/>
        </dgm:presLayoutVars>
      </dgm:prSet>
      <dgm:spPr/>
    </dgm:pt>
    <dgm:pt modelId="{F2E6B30D-FBAE-8847-9F76-DA98DA0DC7DD}" type="pres">
      <dgm:prSet presAssocID="{A398E71C-72ED-41CE-96C5-1C5EBEA8841E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0B058DF-02FC-7E45-9183-EEADB07C5471}" type="pres">
      <dgm:prSet presAssocID="{182C534E-1425-4579-96E9-9A8F54A13563}" presName="spacer" presStyleCnt="0"/>
      <dgm:spPr/>
    </dgm:pt>
    <dgm:pt modelId="{39C91AD1-541E-0B4A-9FCC-36CEC7C05E0D}" type="pres">
      <dgm:prSet presAssocID="{8F22936E-6EFE-4298-823C-335710F2FF79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D6012B34-B5DC-1C43-986E-8C253D14DB5B}" type="pres">
      <dgm:prSet presAssocID="{8DFB0574-DB82-4C7A-8BE1-3036AFFDA223}" presName="spacer" presStyleCnt="0"/>
      <dgm:spPr/>
    </dgm:pt>
    <dgm:pt modelId="{F994AE10-7034-B048-995E-43A3FB2595A6}" type="pres">
      <dgm:prSet presAssocID="{50561E7D-C564-4924-8984-59F5D09E0B02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4F51005D-E986-1147-9CA4-67005F2BBA7A}" type="pres">
      <dgm:prSet presAssocID="{E725971E-90C4-4B4A-9BDD-A412127447B9}" presName="spacer" presStyleCnt="0"/>
      <dgm:spPr/>
    </dgm:pt>
    <dgm:pt modelId="{8502018C-CBAF-2447-A8FB-64379A99C5FD}" type="pres">
      <dgm:prSet presAssocID="{71FA7285-B8B9-4D8D-BF9E-64CD546E231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B33E36A-301B-2043-9731-4B4D312C6491}" type="pres">
      <dgm:prSet presAssocID="{056EE7E5-F8BD-4D17-8446-7C23CF19C200}" presName="spacer" presStyleCnt="0"/>
      <dgm:spPr/>
    </dgm:pt>
    <dgm:pt modelId="{3BE2C377-1B8F-F647-A2D7-3C4D34CD5AF4}" type="pres">
      <dgm:prSet presAssocID="{6557A71B-AD3B-46A9-BD61-A1AD04F0821A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3A55814-EA16-3A4E-9A96-01D6AAE319BE}" type="pres">
      <dgm:prSet presAssocID="{C2CC2E0E-B5F0-4563-9514-A8273ED3EF5F}" presName="spacer" presStyleCnt="0"/>
      <dgm:spPr/>
    </dgm:pt>
    <dgm:pt modelId="{3A9D6F0B-3F99-8D46-9D3E-D214AB70B701}" type="pres">
      <dgm:prSet presAssocID="{68250EC1-1C38-4D7E-9F07-F41BFA8BB992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0891CE14-EF94-4969-ACE2-EC3E29C6F693}" srcId="{50400B52-EE9B-451D-9F39-68D27580A514}" destId="{71FA7285-B8B9-4D8D-BF9E-64CD546E2316}" srcOrd="3" destOrd="0" parTransId="{FF000B6D-427D-4E63-80F8-7FF8C958BBC0}" sibTransId="{056EE7E5-F8BD-4D17-8446-7C23CF19C200}"/>
    <dgm:cxn modelId="{A5BF391A-94F3-2745-A568-39AE7968C20F}" type="presOf" srcId="{50400B52-EE9B-451D-9F39-68D27580A514}" destId="{6EF4CBE8-4114-1F4B-A0A0-706B913E5217}" srcOrd="0" destOrd="0" presId="urn:microsoft.com/office/officeart/2005/8/layout/vList2"/>
    <dgm:cxn modelId="{857FD92D-F835-E348-9D4C-9E43DC0172DE}" type="presOf" srcId="{A398E71C-72ED-41CE-96C5-1C5EBEA8841E}" destId="{F2E6B30D-FBAE-8847-9F76-DA98DA0DC7DD}" srcOrd="0" destOrd="0" presId="urn:microsoft.com/office/officeart/2005/8/layout/vList2"/>
    <dgm:cxn modelId="{D01FE243-5927-4814-AC29-A0F972BFB531}" srcId="{50400B52-EE9B-451D-9F39-68D27580A514}" destId="{A398E71C-72ED-41CE-96C5-1C5EBEA8841E}" srcOrd="0" destOrd="0" parTransId="{40ACF491-90BD-498C-A080-82516433FD62}" sibTransId="{182C534E-1425-4579-96E9-9A8F54A13563}"/>
    <dgm:cxn modelId="{6622C647-280F-8647-9D26-6AADDE990690}" type="presOf" srcId="{71FA7285-B8B9-4D8D-BF9E-64CD546E2316}" destId="{8502018C-CBAF-2447-A8FB-64379A99C5FD}" srcOrd="0" destOrd="0" presId="urn:microsoft.com/office/officeart/2005/8/layout/vList2"/>
    <dgm:cxn modelId="{21A9634B-DB14-4444-B29F-FB1E0F09617C}" srcId="{50400B52-EE9B-451D-9F39-68D27580A514}" destId="{6557A71B-AD3B-46A9-BD61-A1AD04F0821A}" srcOrd="4" destOrd="0" parTransId="{554E724E-42F8-41C3-8953-0AEA96D4EB79}" sibTransId="{C2CC2E0E-B5F0-4563-9514-A8273ED3EF5F}"/>
    <dgm:cxn modelId="{09E8966C-DF42-D844-A305-B20B39C0B943}" type="presOf" srcId="{8F22936E-6EFE-4298-823C-335710F2FF79}" destId="{39C91AD1-541E-0B4A-9FCC-36CEC7C05E0D}" srcOrd="0" destOrd="0" presId="urn:microsoft.com/office/officeart/2005/8/layout/vList2"/>
    <dgm:cxn modelId="{6191C28D-7B62-3441-897E-5E53BF123248}" type="presOf" srcId="{68250EC1-1C38-4D7E-9F07-F41BFA8BB992}" destId="{3A9D6F0B-3F99-8D46-9D3E-D214AB70B701}" srcOrd="0" destOrd="0" presId="urn:microsoft.com/office/officeart/2005/8/layout/vList2"/>
    <dgm:cxn modelId="{D7F74499-EA28-4F98-B5B9-1829C36F1D69}" srcId="{50400B52-EE9B-451D-9F39-68D27580A514}" destId="{50561E7D-C564-4924-8984-59F5D09E0B02}" srcOrd="2" destOrd="0" parTransId="{7FCE8294-0DED-4488-BC38-22DAC28DB4CC}" sibTransId="{E725971E-90C4-4B4A-9BDD-A412127447B9}"/>
    <dgm:cxn modelId="{30525FB3-2D22-CA49-ACF1-6BC40A4DD0C7}" type="presOf" srcId="{50561E7D-C564-4924-8984-59F5D09E0B02}" destId="{F994AE10-7034-B048-995E-43A3FB2595A6}" srcOrd="0" destOrd="0" presId="urn:microsoft.com/office/officeart/2005/8/layout/vList2"/>
    <dgm:cxn modelId="{601B39E3-AA15-4834-9361-68D6D96B7F80}" srcId="{50400B52-EE9B-451D-9F39-68D27580A514}" destId="{8F22936E-6EFE-4298-823C-335710F2FF79}" srcOrd="1" destOrd="0" parTransId="{7E948A46-A0F3-44B1-AE3E-0CF712AE2065}" sibTransId="{8DFB0574-DB82-4C7A-8BE1-3036AFFDA223}"/>
    <dgm:cxn modelId="{532DA8F2-8A17-4A75-9861-AB80F416BCC2}" srcId="{50400B52-EE9B-451D-9F39-68D27580A514}" destId="{68250EC1-1C38-4D7E-9F07-F41BFA8BB992}" srcOrd="5" destOrd="0" parTransId="{1200F5F1-CC83-4015-9F6F-1C1DC9068D9F}" sibTransId="{7A2F7F1B-E35B-4768-B21D-E874A63406AE}"/>
    <dgm:cxn modelId="{483809FF-F80A-194B-BA88-694853835975}" type="presOf" srcId="{6557A71B-AD3B-46A9-BD61-A1AD04F0821A}" destId="{3BE2C377-1B8F-F647-A2D7-3C4D34CD5AF4}" srcOrd="0" destOrd="0" presId="urn:microsoft.com/office/officeart/2005/8/layout/vList2"/>
    <dgm:cxn modelId="{1D32233B-80D4-D84C-A33D-429DF080DF79}" type="presParOf" srcId="{6EF4CBE8-4114-1F4B-A0A0-706B913E5217}" destId="{F2E6B30D-FBAE-8847-9F76-DA98DA0DC7DD}" srcOrd="0" destOrd="0" presId="urn:microsoft.com/office/officeart/2005/8/layout/vList2"/>
    <dgm:cxn modelId="{DAD92FE3-9700-954A-82FF-747441AB6A48}" type="presParOf" srcId="{6EF4CBE8-4114-1F4B-A0A0-706B913E5217}" destId="{60B058DF-02FC-7E45-9183-EEADB07C5471}" srcOrd="1" destOrd="0" presId="urn:microsoft.com/office/officeart/2005/8/layout/vList2"/>
    <dgm:cxn modelId="{1FDC0AAE-0DAC-0547-B7CF-4EC555892439}" type="presParOf" srcId="{6EF4CBE8-4114-1F4B-A0A0-706B913E5217}" destId="{39C91AD1-541E-0B4A-9FCC-36CEC7C05E0D}" srcOrd="2" destOrd="0" presId="urn:microsoft.com/office/officeart/2005/8/layout/vList2"/>
    <dgm:cxn modelId="{065FA429-5080-2D46-952C-A2ECD7A26BB6}" type="presParOf" srcId="{6EF4CBE8-4114-1F4B-A0A0-706B913E5217}" destId="{D6012B34-B5DC-1C43-986E-8C253D14DB5B}" srcOrd="3" destOrd="0" presId="urn:microsoft.com/office/officeart/2005/8/layout/vList2"/>
    <dgm:cxn modelId="{A51D3B60-F4B9-0440-A021-9625AA82FF08}" type="presParOf" srcId="{6EF4CBE8-4114-1F4B-A0A0-706B913E5217}" destId="{F994AE10-7034-B048-995E-43A3FB2595A6}" srcOrd="4" destOrd="0" presId="urn:microsoft.com/office/officeart/2005/8/layout/vList2"/>
    <dgm:cxn modelId="{06A994E1-5A57-6644-B359-83E593DA1E9E}" type="presParOf" srcId="{6EF4CBE8-4114-1F4B-A0A0-706B913E5217}" destId="{4F51005D-E986-1147-9CA4-67005F2BBA7A}" srcOrd="5" destOrd="0" presId="urn:microsoft.com/office/officeart/2005/8/layout/vList2"/>
    <dgm:cxn modelId="{BA88E3A8-C514-124E-9D7B-E816F262F665}" type="presParOf" srcId="{6EF4CBE8-4114-1F4B-A0A0-706B913E5217}" destId="{8502018C-CBAF-2447-A8FB-64379A99C5FD}" srcOrd="6" destOrd="0" presId="urn:microsoft.com/office/officeart/2005/8/layout/vList2"/>
    <dgm:cxn modelId="{CF951379-8DB3-5244-8FE2-580F6CF9C848}" type="presParOf" srcId="{6EF4CBE8-4114-1F4B-A0A0-706B913E5217}" destId="{3B33E36A-301B-2043-9731-4B4D312C6491}" srcOrd="7" destOrd="0" presId="urn:microsoft.com/office/officeart/2005/8/layout/vList2"/>
    <dgm:cxn modelId="{31105E20-FE9B-944C-9060-90CE96EE37AB}" type="presParOf" srcId="{6EF4CBE8-4114-1F4B-A0A0-706B913E5217}" destId="{3BE2C377-1B8F-F647-A2D7-3C4D34CD5AF4}" srcOrd="8" destOrd="0" presId="urn:microsoft.com/office/officeart/2005/8/layout/vList2"/>
    <dgm:cxn modelId="{C1D9284B-5AA1-9041-AA98-DFCA933FA57A}" type="presParOf" srcId="{6EF4CBE8-4114-1F4B-A0A0-706B913E5217}" destId="{A3A55814-EA16-3A4E-9A96-01D6AAE319BE}" srcOrd="9" destOrd="0" presId="urn:microsoft.com/office/officeart/2005/8/layout/vList2"/>
    <dgm:cxn modelId="{985F7367-4027-2640-8FB6-215301ECEAA2}" type="presParOf" srcId="{6EF4CBE8-4114-1F4B-A0A0-706B913E5217}" destId="{3A9D6F0B-3F99-8D46-9D3E-D214AB70B701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B8FFDCF-4491-47AE-9C72-3845275C427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BDB6676-B3F4-4805-AE2C-5A0AB38F0E2C}">
      <dgm:prSet/>
      <dgm:spPr/>
      <dgm:t>
        <a:bodyPr/>
        <a:lstStyle/>
        <a:p>
          <a:r>
            <a:rPr lang="en-GB"/>
            <a:t>Rising wage inflation might signal the need to adjust portfolios towards inflation-resistant sectors.</a:t>
          </a:r>
          <a:endParaRPr lang="en-US"/>
        </a:p>
      </dgm:t>
    </dgm:pt>
    <dgm:pt modelId="{46A30844-1B3D-49E3-B594-DBE5F4D073ED}" type="parTrans" cxnId="{6E364903-5EC1-40D2-B7EB-E780BC849E99}">
      <dgm:prSet/>
      <dgm:spPr/>
      <dgm:t>
        <a:bodyPr/>
        <a:lstStyle/>
        <a:p>
          <a:endParaRPr lang="en-US"/>
        </a:p>
      </dgm:t>
    </dgm:pt>
    <dgm:pt modelId="{7D6972D1-A28B-49A8-9BC1-E4243CAD2F33}" type="sibTrans" cxnId="{6E364903-5EC1-40D2-B7EB-E780BC849E99}">
      <dgm:prSet/>
      <dgm:spPr/>
      <dgm:t>
        <a:bodyPr/>
        <a:lstStyle/>
        <a:p>
          <a:endParaRPr lang="en-US"/>
        </a:p>
      </dgm:t>
    </dgm:pt>
    <dgm:pt modelId="{7B7A164F-FADE-4E5A-8561-3A1AF1EBD306}">
      <dgm:prSet/>
      <dgm:spPr/>
      <dgm:t>
        <a:bodyPr/>
        <a:lstStyle/>
        <a:p>
          <a:r>
            <a:rPr lang="en-GB"/>
            <a:t>Sectors struggling to fill roles or pay higher wages could see reduced profit margins, signaling potential short opportunities. </a:t>
          </a:r>
          <a:endParaRPr lang="en-US"/>
        </a:p>
      </dgm:t>
    </dgm:pt>
    <dgm:pt modelId="{403CAE20-C935-41C4-B6C7-76E3B089B3FC}" type="parTrans" cxnId="{A6F35EB3-05EA-4099-B803-3ACB36303A9D}">
      <dgm:prSet/>
      <dgm:spPr/>
      <dgm:t>
        <a:bodyPr/>
        <a:lstStyle/>
        <a:p>
          <a:endParaRPr lang="en-US"/>
        </a:p>
      </dgm:t>
    </dgm:pt>
    <dgm:pt modelId="{DAD96ED3-80F7-43BC-BE26-57C3685DFA98}" type="sibTrans" cxnId="{A6F35EB3-05EA-4099-B803-3ACB36303A9D}">
      <dgm:prSet/>
      <dgm:spPr/>
      <dgm:t>
        <a:bodyPr/>
        <a:lstStyle/>
        <a:p>
          <a:endParaRPr lang="en-US"/>
        </a:p>
      </dgm:t>
    </dgm:pt>
    <dgm:pt modelId="{314025E1-0266-4B83-9049-3302094D3D40}">
      <dgm:prSet/>
      <dgm:spPr/>
      <dgm:t>
        <a:bodyPr/>
        <a:lstStyle/>
        <a:p>
          <a:r>
            <a:rPr lang="en-GB"/>
            <a:t>Historical labor market data can help create predictive models, giving insight into which sectors or asset classes might perform better under certain labor conditions.</a:t>
          </a:r>
          <a:endParaRPr lang="en-US"/>
        </a:p>
      </dgm:t>
    </dgm:pt>
    <dgm:pt modelId="{8597C6C7-4C8F-4B09-BBA8-E4670837BA35}" type="parTrans" cxnId="{50AF6A84-6ED0-484F-BF9F-F87B81A8E2D8}">
      <dgm:prSet/>
      <dgm:spPr/>
      <dgm:t>
        <a:bodyPr/>
        <a:lstStyle/>
        <a:p>
          <a:endParaRPr lang="en-US"/>
        </a:p>
      </dgm:t>
    </dgm:pt>
    <dgm:pt modelId="{9366CB78-55D0-4BD2-8DB3-DABA914DF355}" type="sibTrans" cxnId="{50AF6A84-6ED0-484F-BF9F-F87B81A8E2D8}">
      <dgm:prSet/>
      <dgm:spPr/>
      <dgm:t>
        <a:bodyPr/>
        <a:lstStyle/>
        <a:p>
          <a:endParaRPr lang="en-US"/>
        </a:p>
      </dgm:t>
    </dgm:pt>
    <dgm:pt modelId="{582395F5-172D-4845-BCB8-9E57E7765612}" type="pres">
      <dgm:prSet presAssocID="{7B8FFDCF-4491-47AE-9C72-3845275C427A}" presName="root" presStyleCnt="0">
        <dgm:presLayoutVars>
          <dgm:dir/>
          <dgm:resizeHandles val="exact"/>
        </dgm:presLayoutVars>
      </dgm:prSet>
      <dgm:spPr/>
    </dgm:pt>
    <dgm:pt modelId="{B9785A9D-2268-43A7-AE50-31A4355904CA}" type="pres">
      <dgm:prSet presAssocID="{3BDB6676-B3F4-4805-AE2C-5A0AB38F0E2C}" presName="compNode" presStyleCnt="0"/>
      <dgm:spPr/>
    </dgm:pt>
    <dgm:pt modelId="{E66649F8-C08D-4E26-AB00-B215FE0E76A3}" type="pres">
      <dgm:prSet presAssocID="{3BDB6676-B3F4-4805-AE2C-5A0AB38F0E2C}" presName="bgRect" presStyleLbl="bgShp" presStyleIdx="0" presStyleCnt="3"/>
      <dgm:spPr/>
    </dgm:pt>
    <dgm:pt modelId="{97907B44-D0B7-4849-AFDB-66A5C1C410BA}" type="pres">
      <dgm:prSet presAssocID="{3BDB6676-B3F4-4805-AE2C-5A0AB38F0E2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691D6D37-6DFA-4F13-8A1F-40FF31D57027}" type="pres">
      <dgm:prSet presAssocID="{3BDB6676-B3F4-4805-AE2C-5A0AB38F0E2C}" presName="spaceRect" presStyleCnt="0"/>
      <dgm:spPr/>
    </dgm:pt>
    <dgm:pt modelId="{4DC8E38C-5AE6-41CB-8866-35F268BBA68E}" type="pres">
      <dgm:prSet presAssocID="{3BDB6676-B3F4-4805-AE2C-5A0AB38F0E2C}" presName="parTx" presStyleLbl="revTx" presStyleIdx="0" presStyleCnt="3">
        <dgm:presLayoutVars>
          <dgm:chMax val="0"/>
          <dgm:chPref val="0"/>
        </dgm:presLayoutVars>
      </dgm:prSet>
      <dgm:spPr/>
    </dgm:pt>
    <dgm:pt modelId="{F92CEE25-13B5-4D33-896A-938B07576AAD}" type="pres">
      <dgm:prSet presAssocID="{7D6972D1-A28B-49A8-9BC1-E4243CAD2F33}" presName="sibTrans" presStyleCnt="0"/>
      <dgm:spPr/>
    </dgm:pt>
    <dgm:pt modelId="{42AB945B-7068-4733-BBC7-CFFF3264225A}" type="pres">
      <dgm:prSet presAssocID="{7B7A164F-FADE-4E5A-8561-3A1AF1EBD306}" presName="compNode" presStyleCnt="0"/>
      <dgm:spPr/>
    </dgm:pt>
    <dgm:pt modelId="{FCB1AB73-EBE8-4750-9F14-6EEE147B00BC}" type="pres">
      <dgm:prSet presAssocID="{7B7A164F-FADE-4E5A-8561-3A1AF1EBD306}" presName="bgRect" presStyleLbl="bgShp" presStyleIdx="1" presStyleCnt="3"/>
      <dgm:spPr/>
    </dgm:pt>
    <dgm:pt modelId="{ED626EEF-4951-48C9-B82B-DD7E0893683C}" type="pres">
      <dgm:prSet presAssocID="{7B7A164F-FADE-4E5A-8561-3A1AF1EBD30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9103D738-EAED-4A6D-8DA4-7737F748824F}" type="pres">
      <dgm:prSet presAssocID="{7B7A164F-FADE-4E5A-8561-3A1AF1EBD306}" presName="spaceRect" presStyleCnt="0"/>
      <dgm:spPr/>
    </dgm:pt>
    <dgm:pt modelId="{141D18C2-9313-4D90-940A-E407C47CFE7E}" type="pres">
      <dgm:prSet presAssocID="{7B7A164F-FADE-4E5A-8561-3A1AF1EBD306}" presName="parTx" presStyleLbl="revTx" presStyleIdx="1" presStyleCnt="3">
        <dgm:presLayoutVars>
          <dgm:chMax val="0"/>
          <dgm:chPref val="0"/>
        </dgm:presLayoutVars>
      </dgm:prSet>
      <dgm:spPr/>
    </dgm:pt>
    <dgm:pt modelId="{B4183316-8E46-4CE3-A410-A2635266F96D}" type="pres">
      <dgm:prSet presAssocID="{DAD96ED3-80F7-43BC-BE26-57C3685DFA98}" presName="sibTrans" presStyleCnt="0"/>
      <dgm:spPr/>
    </dgm:pt>
    <dgm:pt modelId="{3DF8282D-B648-4625-8447-B3AD2417E86C}" type="pres">
      <dgm:prSet presAssocID="{314025E1-0266-4B83-9049-3302094D3D40}" presName="compNode" presStyleCnt="0"/>
      <dgm:spPr/>
    </dgm:pt>
    <dgm:pt modelId="{3822C154-76E4-4C85-9F8B-81EF0184BA03}" type="pres">
      <dgm:prSet presAssocID="{314025E1-0266-4B83-9049-3302094D3D40}" presName="bgRect" presStyleLbl="bgShp" presStyleIdx="2" presStyleCnt="3"/>
      <dgm:spPr/>
    </dgm:pt>
    <dgm:pt modelId="{7F78D722-5A6E-440D-8BD1-55637455BBC7}" type="pres">
      <dgm:prSet presAssocID="{314025E1-0266-4B83-9049-3302094D3D4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4F64435F-9027-4437-A144-7627449C1B96}" type="pres">
      <dgm:prSet presAssocID="{314025E1-0266-4B83-9049-3302094D3D40}" presName="spaceRect" presStyleCnt="0"/>
      <dgm:spPr/>
    </dgm:pt>
    <dgm:pt modelId="{8B321F05-A1AF-4BCC-A331-CBE6CFCCE072}" type="pres">
      <dgm:prSet presAssocID="{314025E1-0266-4B83-9049-3302094D3D4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E364903-5EC1-40D2-B7EB-E780BC849E99}" srcId="{7B8FFDCF-4491-47AE-9C72-3845275C427A}" destId="{3BDB6676-B3F4-4805-AE2C-5A0AB38F0E2C}" srcOrd="0" destOrd="0" parTransId="{46A30844-1B3D-49E3-B594-DBE5F4D073ED}" sibTransId="{7D6972D1-A28B-49A8-9BC1-E4243CAD2F33}"/>
    <dgm:cxn modelId="{122F5F1B-D473-4444-AEB8-648A2D3B06D2}" type="presOf" srcId="{7B8FFDCF-4491-47AE-9C72-3845275C427A}" destId="{582395F5-172D-4845-BCB8-9E57E7765612}" srcOrd="0" destOrd="0" presId="urn:microsoft.com/office/officeart/2018/2/layout/IconVerticalSolidList"/>
    <dgm:cxn modelId="{807BF844-28ED-48EF-9D2A-3F10B44E88CD}" type="presOf" srcId="{314025E1-0266-4B83-9049-3302094D3D40}" destId="{8B321F05-A1AF-4BCC-A331-CBE6CFCCE072}" srcOrd="0" destOrd="0" presId="urn:microsoft.com/office/officeart/2018/2/layout/IconVerticalSolidList"/>
    <dgm:cxn modelId="{E042065A-0487-4002-ABBD-E1C96E89E840}" type="presOf" srcId="{3BDB6676-B3F4-4805-AE2C-5A0AB38F0E2C}" destId="{4DC8E38C-5AE6-41CB-8866-35F268BBA68E}" srcOrd="0" destOrd="0" presId="urn:microsoft.com/office/officeart/2018/2/layout/IconVerticalSolidList"/>
    <dgm:cxn modelId="{50AF6A84-6ED0-484F-BF9F-F87B81A8E2D8}" srcId="{7B8FFDCF-4491-47AE-9C72-3845275C427A}" destId="{314025E1-0266-4B83-9049-3302094D3D40}" srcOrd="2" destOrd="0" parTransId="{8597C6C7-4C8F-4B09-BBA8-E4670837BA35}" sibTransId="{9366CB78-55D0-4BD2-8DB3-DABA914DF355}"/>
    <dgm:cxn modelId="{A6F35EB3-05EA-4099-B803-3ACB36303A9D}" srcId="{7B8FFDCF-4491-47AE-9C72-3845275C427A}" destId="{7B7A164F-FADE-4E5A-8561-3A1AF1EBD306}" srcOrd="1" destOrd="0" parTransId="{403CAE20-C935-41C4-B6C7-76E3B089B3FC}" sibTransId="{DAD96ED3-80F7-43BC-BE26-57C3685DFA98}"/>
    <dgm:cxn modelId="{888C25BE-598E-424B-8610-87BB9C06015A}" type="presOf" srcId="{7B7A164F-FADE-4E5A-8561-3A1AF1EBD306}" destId="{141D18C2-9313-4D90-940A-E407C47CFE7E}" srcOrd="0" destOrd="0" presId="urn:microsoft.com/office/officeart/2018/2/layout/IconVerticalSolidList"/>
    <dgm:cxn modelId="{D6E3C1F1-E48A-4409-B95E-6613BCBFF956}" type="presParOf" srcId="{582395F5-172D-4845-BCB8-9E57E7765612}" destId="{B9785A9D-2268-43A7-AE50-31A4355904CA}" srcOrd="0" destOrd="0" presId="urn:microsoft.com/office/officeart/2018/2/layout/IconVerticalSolidList"/>
    <dgm:cxn modelId="{A0608289-7B8E-4EB9-8E95-98BCF6A16E6E}" type="presParOf" srcId="{B9785A9D-2268-43A7-AE50-31A4355904CA}" destId="{E66649F8-C08D-4E26-AB00-B215FE0E76A3}" srcOrd="0" destOrd="0" presId="urn:microsoft.com/office/officeart/2018/2/layout/IconVerticalSolidList"/>
    <dgm:cxn modelId="{DD680B7D-9067-4C8F-A816-7B950FD2BEA0}" type="presParOf" srcId="{B9785A9D-2268-43A7-AE50-31A4355904CA}" destId="{97907B44-D0B7-4849-AFDB-66A5C1C410BA}" srcOrd="1" destOrd="0" presId="urn:microsoft.com/office/officeart/2018/2/layout/IconVerticalSolidList"/>
    <dgm:cxn modelId="{C8C5D62D-3A85-409B-BE61-A814E801EE95}" type="presParOf" srcId="{B9785A9D-2268-43A7-AE50-31A4355904CA}" destId="{691D6D37-6DFA-4F13-8A1F-40FF31D57027}" srcOrd="2" destOrd="0" presId="urn:microsoft.com/office/officeart/2018/2/layout/IconVerticalSolidList"/>
    <dgm:cxn modelId="{9B1F0062-3AED-45CC-BC97-303770D73869}" type="presParOf" srcId="{B9785A9D-2268-43A7-AE50-31A4355904CA}" destId="{4DC8E38C-5AE6-41CB-8866-35F268BBA68E}" srcOrd="3" destOrd="0" presId="urn:microsoft.com/office/officeart/2018/2/layout/IconVerticalSolidList"/>
    <dgm:cxn modelId="{32AD53E3-A2C2-401A-A349-CACDB79A0A51}" type="presParOf" srcId="{582395F5-172D-4845-BCB8-9E57E7765612}" destId="{F92CEE25-13B5-4D33-896A-938B07576AAD}" srcOrd="1" destOrd="0" presId="urn:microsoft.com/office/officeart/2018/2/layout/IconVerticalSolidList"/>
    <dgm:cxn modelId="{704C4DA4-0FF5-4B67-AFE3-0BBDEC6601CB}" type="presParOf" srcId="{582395F5-172D-4845-BCB8-9E57E7765612}" destId="{42AB945B-7068-4733-BBC7-CFFF3264225A}" srcOrd="2" destOrd="0" presId="urn:microsoft.com/office/officeart/2018/2/layout/IconVerticalSolidList"/>
    <dgm:cxn modelId="{D7D5D7AC-B860-44C6-B34A-81F93E0F1A6A}" type="presParOf" srcId="{42AB945B-7068-4733-BBC7-CFFF3264225A}" destId="{FCB1AB73-EBE8-4750-9F14-6EEE147B00BC}" srcOrd="0" destOrd="0" presId="urn:microsoft.com/office/officeart/2018/2/layout/IconVerticalSolidList"/>
    <dgm:cxn modelId="{DF90DEBD-B563-47A4-88EC-F3117E263137}" type="presParOf" srcId="{42AB945B-7068-4733-BBC7-CFFF3264225A}" destId="{ED626EEF-4951-48C9-B82B-DD7E0893683C}" srcOrd="1" destOrd="0" presId="urn:microsoft.com/office/officeart/2018/2/layout/IconVerticalSolidList"/>
    <dgm:cxn modelId="{5FBDD17E-9CDE-4BC3-A037-E392B344ACAA}" type="presParOf" srcId="{42AB945B-7068-4733-BBC7-CFFF3264225A}" destId="{9103D738-EAED-4A6D-8DA4-7737F748824F}" srcOrd="2" destOrd="0" presId="urn:microsoft.com/office/officeart/2018/2/layout/IconVerticalSolidList"/>
    <dgm:cxn modelId="{2241524B-5DBC-41B7-B280-05432EC0205B}" type="presParOf" srcId="{42AB945B-7068-4733-BBC7-CFFF3264225A}" destId="{141D18C2-9313-4D90-940A-E407C47CFE7E}" srcOrd="3" destOrd="0" presId="urn:microsoft.com/office/officeart/2018/2/layout/IconVerticalSolidList"/>
    <dgm:cxn modelId="{D4365B86-F282-45CE-8F62-4ADA518CD4F0}" type="presParOf" srcId="{582395F5-172D-4845-BCB8-9E57E7765612}" destId="{B4183316-8E46-4CE3-A410-A2635266F96D}" srcOrd="3" destOrd="0" presId="urn:microsoft.com/office/officeart/2018/2/layout/IconVerticalSolidList"/>
    <dgm:cxn modelId="{A3DFD750-1133-404F-82C8-56419B757248}" type="presParOf" srcId="{582395F5-172D-4845-BCB8-9E57E7765612}" destId="{3DF8282D-B648-4625-8447-B3AD2417E86C}" srcOrd="4" destOrd="0" presId="urn:microsoft.com/office/officeart/2018/2/layout/IconVerticalSolidList"/>
    <dgm:cxn modelId="{40B75EE9-700F-41A0-9736-F2FEEFF005FF}" type="presParOf" srcId="{3DF8282D-B648-4625-8447-B3AD2417E86C}" destId="{3822C154-76E4-4C85-9F8B-81EF0184BA03}" srcOrd="0" destOrd="0" presId="urn:microsoft.com/office/officeart/2018/2/layout/IconVerticalSolidList"/>
    <dgm:cxn modelId="{0AC7013E-5A82-440A-87A7-09E8B2A2DA1C}" type="presParOf" srcId="{3DF8282D-B648-4625-8447-B3AD2417E86C}" destId="{7F78D722-5A6E-440D-8BD1-55637455BBC7}" srcOrd="1" destOrd="0" presId="urn:microsoft.com/office/officeart/2018/2/layout/IconVerticalSolidList"/>
    <dgm:cxn modelId="{92761A21-21BD-4589-A434-F3A97EECE391}" type="presParOf" srcId="{3DF8282D-B648-4625-8447-B3AD2417E86C}" destId="{4F64435F-9027-4437-A144-7627449C1B96}" srcOrd="2" destOrd="0" presId="urn:microsoft.com/office/officeart/2018/2/layout/IconVerticalSolidList"/>
    <dgm:cxn modelId="{574CBC59-221B-4B5E-9177-BDC67828A330}" type="presParOf" srcId="{3DF8282D-B648-4625-8447-B3AD2417E86C}" destId="{8B321F05-A1AF-4BCC-A331-CBE6CFCCE07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6F8951-A71F-4A1F-8FD9-A9837B0D52A7}">
      <dsp:nvSpPr>
        <dsp:cNvPr id="0" name=""/>
        <dsp:cNvSpPr/>
      </dsp:nvSpPr>
      <dsp:spPr>
        <a:xfrm>
          <a:off x="521187" y="995120"/>
          <a:ext cx="1275525" cy="12755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6F1386-20F2-4961-916D-189F9B559A54}">
      <dsp:nvSpPr>
        <dsp:cNvPr id="0" name=""/>
        <dsp:cNvSpPr/>
      </dsp:nvSpPr>
      <dsp:spPr>
        <a:xfrm>
          <a:off x="789047" y="1262981"/>
          <a:ext cx="739804" cy="7398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3A4FD6-6B08-4961-90CE-812A7238E54B}">
      <dsp:nvSpPr>
        <dsp:cNvPr id="0" name=""/>
        <dsp:cNvSpPr/>
      </dsp:nvSpPr>
      <dsp:spPr>
        <a:xfrm>
          <a:off x="2070038" y="995120"/>
          <a:ext cx="3006594" cy="1275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There is a note on your table</a:t>
          </a:r>
        </a:p>
      </dsp:txBody>
      <dsp:txXfrm>
        <a:off x="2070038" y="995120"/>
        <a:ext cx="3006594" cy="1275525"/>
      </dsp:txXfrm>
    </dsp:sp>
    <dsp:sp modelId="{8B51913A-DCF7-4FD0-97F8-53D80629A16E}">
      <dsp:nvSpPr>
        <dsp:cNvPr id="0" name=""/>
        <dsp:cNvSpPr/>
      </dsp:nvSpPr>
      <dsp:spPr>
        <a:xfrm>
          <a:off x="5600510" y="995120"/>
          <a:ext cx="1275525" cy="12755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83E8F4-C5FA-446C-B727-2B366C7CFB6C}">
      <dsp:nvSpPr>
        <dsp:cNvPr id="0" name=""/>
        <dsp:cNvSpPr/>
      </dsp:nvSpPr>
      <dsp:spPr>
        <a:xfrm>
          <a:off x="5868370" y="1262981"/>
          <a:ext cx="739804" cy="7398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BD6F99-4234-43F3-A361-4AC6235AD053}">
      <dsp:nvSpPr>
        <dsp:cNvPr id="0" name=""/>
        <dsp:cNvSpPr/>
      </dsp:nvSpPr>
      <dsp:spPr>
        <a:xfrm>
          <a:off x="7149362" y="995120"/>
          <a:ext cx="3006594" cy="1275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On the note, there is one indicator</a:t>
          </a:r>
        </a:p>
      </dsp:txBody>
      <dsp:txXfrm>
        <a:off x="7149362" y="995120"/>
        <a:ext cx="3006594" cy="12755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C3C8EC-CDE7-3D42-BA9C-C3CF0F378E30}">
      <dsp:nvSpPr>
        <dsp:cNvPr id="0" name=""/>
        <dsp:cNvSpPr/>
      </dsp:nvSpPr>
      <dsp:spPr>
        <a:xfrm>
          <a:off x="0" y="2431"/>
          <a:ext cx="566403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7FE47C-87A3-8647-B917-9D86F87135AA}">
      <dsp:nvSpPr>
        <dsp:cNvPr id="0" name=""/>
        <dsp:cNvSpPr/>
      </dsp:nvSpPr>
      <dsp:spPr>
        <a:xfrm>
          <a:off x="0" y="2431"/>
          <a:ext cx="5664038" cy="1658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/>
            <a:t>What is this indicator measuring?</a:t>
          </a:r>
          <a:endParaRPr lang="en-US" sz="2600" kern="1200"/>
        </a:p>
      </dsp:txBody>
      <dsp:txXfrm>
        <a:off x="0" y="2431"/>
        <a:ext cx="5664038" cy="1658277"/>
      </dsp:txXfrm>
    </dsp:sp>
    <dsp:sp modelId="{1D801168-A6BE-0C46-9CC6-D42C522A85CE}">
      <dsp:nvSpPr>
        <dsp:cNvPr id="0" name=""/>
        <dsp:cNvSpPr/>
      </dsp:nvSpPr>
      <dsp:spPr>
        <a:xfrm>
          <a:off x="0" y="1660708"/>
          <a:ext cx="5664038" cy="0"/>
        </a:xfrm>
        <a:prstGeom prst="line">
          <a:avLst/>
        </a:prstGeom>
        <a:solidFill>
          <a:schemeClr val="accent2">
            <a:hueOff val="747394"/>
            <a:satOff val="-209"/>
            <a:lumOff val="3529"/>
            <a:alphaOff val="0"/>
          </a:schemeClr>
        </a:solidFill>
        <a:ln w="12700" cap="flat" cmpd="sng" algn="ctr">
          <a:solidFill>
            <a:schemeClr val="accent2">
              <a:hueOff val="747394"/>
              <a:satOff val="-209"/>
              <a:lumOff val="35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01B396-180D-5F48-9009-F8B4BD9A8573}">
      <dsp:nvSpPr>
        <dsp:cNvPr id="0" name=""/>
        <dsp:cNvSpPr/>
      </dsp:nvSpPr>
      <dsp:spPr>
        <a:xfrm>
          <a:off x="0" y="1660708"/>
          <a:ext cx="5664038" cy="1658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/>
            <a:t>How does it impact the economy and financial markets?</a:t>
          </a:r>
          <a:endParaRPr lang="en-US" sz="2600" kern="1200"/>
        </a:p>
      </dsp:txBody>
      <dsp:txXfrm>
        <a:off x="0" y="1660708"/>
        <a:ext cx="5664038" cy="1658277"/>
      </dsp:txXfrm>
    </dsp:sp>
    <dsp:sp modelId="{5779C57D-2381-1741-8341-537E3A164DCB}">
      <dsp:nvSpPr>
        <dsp:cNvPr id="0" name=""/>
        <dsp:cNvSpPr/>
      </dsp:nvSpPr>
      <dsp:spPr>
        <a:xfrm>
          <a:off x="0" y="3318985"/>
          <a:ext cx="5664038" cy="0"/>
        </a:xfrm>
        <a:prstGeom prst="line">
          <a:avLst/>
        </a:prstGeom>
        <a:solidFill>
          <a:schemeClr val="accent2">
            <a:hueOff val="1494789"/>
            <a:satOff val="-418"/>
            <a:lumOff val="7058"/>
            <a:alphaOff val="0"/>
          </a:schemeClr>
        </a:solidFill>
        <a:ln w="12700" cap="flat" cmpd="sng" algn="ctr">
          <a:solidFill>
            <a:schemeClr val="accent2">
              <a:hueOff val="1494789"/>
              <a:satOff val="-418"/>
              <a:lumOff val="7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8F8B6B-BEE3-DD41-9454-67534F7E0A51}">
      <dsp:nvSpPr>
        <dsp:cNvPr id="0" name=""/>
        <dsp:cNvSpPr/>
      </dsp:nvSpPr>
      <dsp:spPr>
        <a:xfrm>
          <a:off x="0" y="3318985"/>
          <a:ext cx="5664038" cy="1658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/>
            <a:t>Can you think of an example where this indicator had a major impact on a specific stock or sector? (Can search online)</a:t>
          </a:r>
          <a:endParaRPr lang="en-US" sz="2600" kern="1200"/>
        </a:p>
      </dsp:txBody>
      <dsp:txXfrm>
        <a:off x="0" y="3318985"/>
        <a:ext cx="5664038" cy="16582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7E86E9-55D1-DA44-94FA-B1F966381242}">
      <dsp:nvSpPr>
        <dsp:cNvPr id="0" name=""/>
        <dsp:cNvSpPr/>
      </dsp:nvSpPr>
      <dsp:spPr>
        <a:xfrm>
          <a:off x="0" y="0"/>
          <a:ext cx="566403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A99D14-FD9C-BD4E-B819-1CE37C8C3589}">
      <dsp:nvSpPr>
        <dsp:cNvPr id="0" name=""/>
        <dsp:cNvSpPr/>
      </dsp:nvSpPr>
      <dsp:spPr>
        <a:xfrm>
          <a:off x="0" y="0"/>
          <a:ext cx="5664038" cy="2489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How might rising unemployment affect a sector-heavy portfolio in the UK market?</a:t>
          </a:r>
          <a:endParaRPr lang="en-US" sz="3200" kern="1200"/>
        </a:p>
      </dsp:txBody>
      <dsp:txXfrm>
        <a:off x="0" y="0"/>
        <a:ext cx="5664038" cy="2489847"/>
      </dsp:txXfrm>
    </dsp:sp>
    <dsp:sp modelId="{057A32E3-28E0-0C43-95D9-3D97137AD581}">
      <dsp:nvSpPr>
        <dsp:cNvPr id="0" name=""/>
        <dsp:cNvSpPr/>
      </dsp:nvSpPr>
      <dsp:spPr>
        <a:xfrm>
          <a:off x="0" y="2489847"/>
          <a:ext cx="5664038" cy="0"/>
        </a:xfrm>
        <a:prstGeom prst="line">
          <a:avLst/>
        </a:prstGeom>
        <a:solidFill>
          <a:schemeClr val="accent2">
            <a:hueOff val="1494789"/>
            <a:satOff val="-418"/>
            <a:lumOff val="7058"/>
            <a:alphaOff val="0"/>
          </a:schemeClr>
        </a:solidFill>
        <a:ln w="12700" cap="flat" cmpd="sng" algn="ctr">
          <a:solidFill>
            <a:schemeClr val="accent2">
              <a:hueOff val="1494789"/>
              <a:satOff val="-418"/>
              <a:lumOff val="7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13378F-4A79-C147-A7A1-E11444C88B8D}">
      <dsp:nvSpPr>
        <dsp:cNvPr id="0" name=""/>
        <dsp:cNvSpPr/>
      </dsp:nvSpPr>
      <dsp:spPr>
        <a:xfrm>
          <a:off x="0" y="2489847"/>
          <a:ext cx="5664038" cy="24898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If wage inflation increases, how might you adjust a quant model’s sector exposure to hedge against inflation risks?</a:t>
          </a:r>
          <a:endParaRPr lang="en-US" sz="3200" kern="1200"/>
        </a:p>
      </dsp:txBody>
      <dsp:txXfrm>
        <a:off x="0" y="2489847"/>
        <a:ext cx="5664038" cy="248984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A5C677-CFFF-428F-9C10-1262E6609B5C}">
      <dsp:nvSpPr>
        <dsp:cNvPr id="0" name=""/>
        <dsp:cNvSpPr/>
      </dsp:nvSpPr>
      <dsp:spPr>
        <a:xfrm>
          <a:off x="28427" y="340188"/>
          <a:ext cx="819280" cy="81928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F44C24-6CB7-4DAC-93AE-32918B03E35B}">
      <dsp:nvSpPr>
        <dsp:cNvPr id="0" name=""/>
        <dsp:cNvSpPr/>
      </dsp:nvSpPr>
      <dsp:spPr>
        <a:xfrm>
          <a:off x="200476" y="512237"/>
          <a:ext cx="475182" cy="4751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9978DB-6EAD-405E-A795-6E6F8926935B}">
      <dsp:nvSpPr>
        <dsp:cNvPr id="0" name=""/>
        <dsp:cNvSpPr/>
      </dsp:nvSpPr>
      <dsp:spPr>
        <a:xfrm>
          <a:off x="1023268" y="340188"/>
          <a:ext cx="1931162" cy="819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Unemployment Rates</a:t>
          </a:r>
        </a:p>
      </dsp:txBody>
      <dsp:txXfrm>
        <a:off x="1023268" y="340188"/>
        <a:ext cx="1931162" cy="819280"/>
      </dsp:txXfrm>
    </dsp:sp>
    <dsp:sp modelId="{B064E0A2-0E6A-4575-943D-5D5FAAFFF1B0}">
      <dsp:nvSpPr>
        <dsp:cNvPr id="0" name=""/>
        <dsp:cNvSpPr/>
      </dsp:nvSpPr>
      <dsp:spPr>
        <a:xfrm>
          <a:off x="3290921" y="340188"/>
          <a:ext cx="819280" cy="81928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340EDA-E240-440E-86BB-8AB301FC13AF}">
      <dsp:nvSpPr>
        <dsp:cNvPr id="0" name=""/>
        <dsp:cNvSpPr/>
      </dsp:nvSpPr>
      <dsp:spPr>
        <a:xfrm>
          <a:off x="3462970" y="512237"/>
          <a:ext cx="475182" cy="4751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319330-9023-4CC3-B3BD-094E0C24232F}">
      <dsp:nvSpPr>
        <dsp:cNvPr id="0" name=""/>
        <dsp:cNvSpPr/>
      </dsp:nvSpPr>
      <dsp:spPr>
        <a:xfrm>
          <a:off x="4285762" y="340188"/>
          <a:ext cx="1931162" cy="819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Wage Inflation</a:t>
          </a:r>
        </a:p>
      </dsp:txBody>
      <dsp:txXfrm>
        <a:off x="4285762" y="340188"/>
        <a:ext cx="1931162" cy="819280"/>
      </dsp:txXfrm>
    </dsp:sp>
    <dsp:sp modelId="{CB2BDA7C-B596-4EA4-A312-149B8038A906}">
      <dsp:nvSpPr>
        <dsp:cNvPr id="0" name=""/>
        <dsp:cNvSpPr/>
      </dsp:nvSpPr>
      <dsp:spPr>
        <a:xfrm>
          <a:off x="28427" y="1967799"/>
          <a:ext cx="819280" cy="81928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4DDCF7-53C5-47D6-AC38-A1BDEA8E7666}">
      <dsp:nvSpPr>
        <dsp:cNvPr id="0" name=""/>
        <dsp:cNvSpPr/>
      </dsp:nvSpPr>
      <dsp:spPr>
        <a:xfrm>
          <a:off x="200476" y="2139848"/>
          <a:ext cx="475182" cy="47518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9E5124-8446-4847-8E75-5D861AB90A72}">
      <dsp:nvSpPr>
        <dsp:cNvPr id="0" name=""/>
        <dsp:cNvSpPr/>
      </dsp:nvSpPr>
      <dsp:spPr>
        <a:xfrm>
          <a:off x="1023268" y="1967799"/>
          <a:ext cx="1931162" cy="819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Sector-Specific Employment Data</a:t>
          </a:r>
        </a:p>
      </dsp:txBody>
      <dsp:txXfrm>
        <a:off x="1023268" y="1967799"/>
        <a:ext cx="1931162" cy="819280"/>
      </dsp:txXfrm>
    </dsp:sp>
    <dsp:sp modelId="{B3743B87-9668-4AA4-BABA-751542A7ABD4}">
      <dsp:nvSpPr>
        <dsp:cNvPr id="0" name=""/>
        <dsp:cNvSpPr/>
      </dsp:nvSpPr>
      <dsp:spPr>
        <a:xfrm>
          <a:off x="3290921" y="1967799"/>
          <a:ext cx="819280" cy="81928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C653A8-2DCF-4D31-AE0A-5EBFB0DDC1DB}">
      <dsp:nvSpPr>
        <dsp:cNvPr id="0" name=""/>
        <dsp:cNvSpPr/>
      </dsp:nvSpPr>
      <dsp:spPr>
        <a:xfrm>
          <a:off x="3462970" y="2139848"/>
          <a:ext cx="475182" cy="47518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2FB96B-ADF6-4A61-BEFF-D4B6EDFFE3F5}">
      <dsp:nvSpPr>
        <dsp:cNvPr id="0" name=""/>
        <dsp:cNvSpPr/>
      </dsp:nvSpPr>
      <dsp:spPr>
        <a:xfrm>
          <a:off x="4285762" y="1967799"/>
          <a:ext cx="1931162" cy="819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Labor Force Participation Rate</a:t>
          </a:r>
        </a:p>
      </dsp:txBody>
      <dsp:txXfrm>
        <a:off x="4285762" y="1967799"/>
        <a:ext cx="1931162" cy="819280"/>
      </dsp:txXfrm>
    </dsp:sp>
    <dsp:sp modelId="{5862602B-094C-4C9E-A1CA-433DBCC1634D}">
      <dsp:nvSpPr>
        <dsp:cNvPr id="0" name=""/>
        <dsp:cNvSpPr/>
      </dsp:nvSpPr>
      <dsp:spPr>
        <a:xfrm>
          <a:off x="28427" y="3595410"/>
          <a:ext cx="819280" cy="81928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299EDD-76CA-4C24-AE9B-E990E8CBE8A0}">
      <dsp:nvSpPr>
        <dsp:cNvPr id="0" name=""/>
        <dsp:cNvSpPr/>
      </dsp:nvSpPr>
      <dsp:spPr>
        <a:xfrm>
          <a:off x="200476" y="3767459"/>
          <a:ext cx="475182" cy="47518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6F4C12-1120-4CA9-A5C2-614D8E7542E8}">
      <dsp:nvSpPr>
        <dsp:cNvPr id="0" name=""/>
        <dsp:cNvSpPr/>
      </dsp:nvSpPr>
      <dsp:spPr>
        <a:xfrm>
          <a:off x="1023268" y="3595410"/>
          <a:ext cx="1931162" cy="819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Etc. </a:t>
          </a:r>
        </a:p>
      </dsp:txBody>
      <dsp:txXfrm>
        <a:off x="1023268" y="3595410"/>
        <a:ext cx="1931162" cy="8192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E6B30D-FBAE-8847-9F76-DA98DA0DC7DD}">
      <dsp:nvSpPr>
        <dsp:cNvPr id="0" name=""/>
        <dsp:cNvSpPr/>
      </dsp:nvSpPr>
      <dsp:spPr>
        <a:xfrm>
          <a:off x="0" y="985902"/>
          <a:ext cx="5664038" cy="45571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 key indicator to refer to</a:t>
          </a:r>
        </a:p>
      </dsp:txBody>
      <dsp:txXfrm>
        <a:off x="22246" y="1008148"/>
        <a:ext cx="5619546" cy="411223"/>
      </dsp:txXfrm>
    </dsp:sp>
    <dsp:sp modelId="{39C91AD1-541E-0B4A-9FCC-36CEC7C05E0D}">
      <dsp:nvSpPr>
        <dsp:cNvPr id="0" name=""/>
        <dsp:cNvSpPr/>
      </dsp:nvSpPr>
      <dsp:spPr>
        <a:xfrm>
          <a:off x="0" y="1496337"/>
          <a:ext cx="5664038" cy="455715"/>
        </a:xfrm>
        <a:prstGeom prst="roundRect">
          <a:avLst/>
        </a:prstGeom>
        <a:solidFill>
          <a:schemeClr val="accent2">
            <a:hueOff val="298958"/>
            <a:satOff val="-84"/>
            <a:lumOff val="1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Especially in Quant Models</a:t>
          </a:r>
        </a:p>
      </dsp:txBody>
      <dsp:txXfrm>
        <a:off x="22246" y="1518583"/>
        <a:ext cx="5619546" cy="411223"/>
      </dsp:txXfrm>
    </dsp:sp>
    <dsp:sp modelId="{F994AE10-7034-B048-995E-43A3FB2595A6}">
      <dsp:nvSpPr>
        <dsp:cNvPr id="0" name=""/>
        <dsp:cNvSpPr/>
      </dsp:nvSpPr>
      <dsp:spPr>
        <a:xfrm>
          <a:off x="0" y="2006772"/>
          <a:ext cx="5664038" cy="455715"/>
        </a:xfrm>
        <a:prstGeom prst="roundRect">
          <a:avLst/>
        </a:prstGeom>
        <a:solidFill>
          <a:schemeClr val="accent2">
            <a:hueOff val="597916"/>
            <a:satOff val="-167"/>
            <a:lumOff val="28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Strategies account for macroeconomic conditions</a:t>
          </a:r>
        </a:p>
      </dsp:txBody>
      <dsp:txXfrm>
        <a:off x="22246" y="2029018"/>
        <a:ext cx="5619546" cy="411223"/>
      </dsp:txXfrm>
    </dsp:sp>
    <dsp:sp modelId="{8502018C-CBAF-2447-A8FB-64379A99C5FD}">
      <dsp:nvSpPr>
        <dsp:cNvPr id="0" name=""/>
        <dsp:cNvSpPr/>
      </dsp:nvSpPr>
      <dsp:spPr>
        <a:xfrm>
          <a:off x="0" y="2517207"/>
          <a:ext cx="5664038" cy="455715"/>
        </a:xfrm>
        <a:prstGeom prst="roundRect">
          <a:avLst/>
        </a:prstGeom>
        <a:solidFill>
          <a:schemeClr val="accent2">
            <a:hueOff val="896873"/>
            <a:satOff val="-251"/>
            <a:lumOff val="4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Usually connect with:</a:t>
          </a:r>
        </a:p>
      </dsp:txBody>
      <dsp:txXfrm>
        <a:off x="22246" y="2539453"/>
        <a:ext cx="5619546" cy="411223"/>
      </dsp:txXfrm>
    </dsp:sp>
    <dsp:sp modelId="{3BE2C377-1B8F-F647-A2D7-3C4D34CD5AF4}">
      <dsp:nvSpPr>
        <dsp:cNvPr id="0" name=""/>
        <dsp:cNvSpPr/>
      </dsp:nvSpPr>
      <dsp:spPr>
        <a:xfrm>
          <a:off x="0" y="3027642"/>
          <a:ext cx="5664038" cy="455715"/>
        </a:xfrm>
        <a:prstGeom prst="roundRect">
          <a:avLst/>
        </a:prstGeom>
        <a:solidFill>
          <a:schemeClr val="accent2">
            <a:hueOff val="1195831"/>
            <a:satOff val="-334"/>
            <a:lumOff val="56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Consumer Spending Power</a:t>
          </a:r>
        </a:p>
      </dsp:txBody>
      <dsp:txXfrm>
        <a:off x="22246" y="3049888"/>
        <a:ext cx="5619546" cy="411223"/>
      </dsp:txXfrm>
    </dsp:sp>
    <dsp:sp modelId="{3A9D6F0B-3F99-8D46-9D3E-D214AB70B701}">
      <dsp:nvSpPr>
        <dsp:cNvPr id="0" name=""/>
        <dsp:cNvSpPr/>
      </dsp:nvSpPr>
      <dsp:spPr>
        <a:xfrm>
          <a:off x="0" y="3538077"/>
          <a:ext cx="5664038" cy="455715"/>
        </a:xfrm>
        <a:prstGeom prst="roundRect">
          <a:avLst/>
        </a:prstGeom>
        <a:solidFill>
          <a:schemeClr val="accent2">
            <a:hueOff val="1494789"/>
            <a:satOff val="-418"/>
            <a:lumOff val="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Company Performance</a:t>
          </a:r>
        </a:p>
      </dsp:txBody>
      <dsp:txXfrm>
        <a:off x="22246" y="3560323"/>
        <a:ext cx="5619546" cy="41122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6649F8-C08D-4E26-AB00-B215FE0E76A3}">
      <dsp:nvSpPr>
        <dsp:cNvPr id="0" name=""/>
        <dsp:cNvSpPr/>
      </dsp:nvSpPr>
      <dsp:spPr>
        <a:xfrm>
          <a:off x="0" y="581"/>
          <a:ext cx="5704764" cy="136038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907B44-D0B7-4849-AFDB-66A5C1C410BA}">
      <dsp:nvSpPr>
        <dsp:cNvPr id="0" name=""/>
        <dsp:cNvSpPr/>
      </dsp:nvSpPr>
      <dsp:spPr>
        <a:xfrm>
          <a:off x="411515" y="306667"/>
          <a:ext cx="748210" cy="7482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C8E38C-5AE6-41CB-8866-35F268BBA68E}">
      <dsp:nvSpPr>
        <dsp:cNvPr id="0" name=""/>
        <dsp:cNvSpPr/>
      </dsp:nvSpPr>
      <dsp:spPr>
        <a:xfrm>
          <a:off x="1571241" y="581"/>
          <a:ext cx="4133522" cy="1360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3974" tIns="143974" rIns="143974" bIns="143974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Rising wage inflation might signal the need to adjust portfolios towards inflation-resistant sectors.</a:t>
          </a:r>
          <a:endParaRPr lang="en-US" sz="1500" kern="1200"/>
        </a:p>
      </dsp:txBody>
      <dsp:txXfrm>
        <a:off x="1571241" y="581"/>
        <a:ext cx="4133522" cy="1360382"/>
      </dsp:txXfrm>
    </dsp:sp>
    <dsp:sp modelId="{FCB1AB73-EBE8-4750-9F14-6EEE147B00BC}">
      <dsp:nvSpPr>
        <dsp:cNvPr id="0" name=""/>
        <dsp:cNvSpPr/>
      </dsp:nvSpPr>
      <dsp:spPr>
        <a:xfrm>
          <a:off x="0" y="1701058"/>
          <a:ext cx="5704764" cy="136038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626EEF-4951-48C9-B82B-DD7E0893683C}">
      <dsp:nvSpPr>
        <dsp:cNvPr id="0" name=""/>
        <dsp:cNvSpPr/>
      </dsp:nvSpPr>
      <dsp:spPr>
        <a:xfrm>
          <a:off x="411515" y="2007144"/>
          <a:ext cx="748210" cy="7482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1D18C2-9313-4D90-940A-E407C47CFE7E}">
      <dsp:nvSpPr>
        <dsp:cNvPr id="0" name=""/>
        <dsp:cNvSpPr/>
      </dsp:nvSpPr>
      <dsp:spPr>
        <a:xfrm>
          <a:off x="1571241" y="1701058"/>
          <a:ext cx="4133522" cy="1360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3974" tIns="143974" rIns="143974" bIns="143974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Sectors struggling to fill roles or pay higher wages could see reduced profit margins, signaling potential short opportunities. </a:t>
          </a:r>
          <a:endParaRPr lang="en-US" sz="1500" kern="1200"/>
        </a:p>
      </dsp:txBody>
      <dsp:txXfrm>
        <a:off x="1571241" y="1701058"/>
        <a:ext cx="4133522" cy="1360382"/>
      </dsp:txXfrm>
    </dsp:sp>
    <dsp:sp modelId="{3822C154-76E4-4C85-9F8B-81EF0184BA03}">
      <dsp:nvSpPr>
        <dsp:cNvPr id="0" name=""/>
        <dsp:cNvSpPr/>
      </dsp:nvSpPr>
      <dsp:spPr>
        <a:xfrm>
          <a:off x="0" y="3401536"/>
          <a:ext cx="5704764" cy="136038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78D722-5A6E-440D-8BD1-55637455BBC7}">
      <dsp:nvSpPr>
        <dsp:cNvPr id="0" name=""/>
        <dsp:cNvSpPr/>
      </dsp:nvSpPr>
      <dsp:spPr>
        <a:xfrm>
          <a:off x="411515" y="3707622"/>
          <a:ext cx="748210" cy="7482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321F05-A1AF-4BCC-A331-CBE6CFCCE072}">
      <dsp:nvSpPr>
        <dsp:cNvPr id="0" name=""/>
        <dsp:cNvSpPr/>
      </dsp:nvSpPr>
      <dsp:spPr>
        <a:xfrm>
          <a:off x="1571241" y="3401536"/>
          <a:ext cx="4133522" cy="1360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3974" tIns="143974" rIns="143974" bIns="143974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Historical labor market data can help create predictive models, giving insight into which sectors or asset classes might perform better under certain labor conditions.</a:t>
          </a:r>
          <a:endParaRPr lang="en-US" sz="1500" kern="1200"/>
        </a:p>
      </dsp:txBody>
      <dsp:txXfrm>
        <a:off x="1571241" y="3401536"/>
        <a:ext cx="4133522" cy="13603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138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674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6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495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251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365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261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150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56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722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695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654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Video 13" descr="People Discussing">
            <a:extLst>
              <a:ext uri="{FF2B5EF4-FFF2-40B4-BE49-F238E27FC236}">
                <a16:creationId xmlns:a16="http://schemas.microsoft.com/office/drawing/2014/main" id="{9DAD8ABD-B24F-530E-3A4A-1CA62C58E3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1" y="250698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00BAC37-2349-41A4-84EA-E79BF409D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506331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DD6003-2E15-81EE-9BCB-00714A1DB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643468"/>
            <a:ext cx="7207364" cy="1334069"/>
          </a:xfrm>
        </p:spPr>
        <p:txBody>
          <a:bodyPr anchor="b">
            <a:normAutofit/>
          </a:bodyPr>
          <a:lstStyle/>
          <a:p>
            <a:r>
              <a:rPr lang="en-US" sz="4200">
                <a:solidFill>
                  <a:srgbClr val="FFFFFF"/>
                </a:solidFill>
              </a:rPr>
              <a:t>Introducing Economics for Quant Finance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5DBD48-A8B7-31E7-CD9A-4938A384DF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2292824"/>
            <a:ext cx="7207364" cy="77109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Rony.Z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71B0E8-564E-4AB0-9F02-631F8186C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78992" y="2138405"/>
            <a:ext cx="720768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426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D287BB-4677-E797-E868-A6ABA2D84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5"/>
            <a:ext cx="3122148" cy="4807541"/>
          </a:xfrm>
        </p:spPr>
        <p:txBody>
          <a:bodyPr>
            <a:normAutofit/>
          </a:bodyPr>
          <a:lstStyle/>
          <a:p>
            <a:r>
              <a:rPr lang="en-US" sz="5100"/>
              <a:t>UK Job(Labor) Market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: Shape 13">
            <a:extLst>
              <a:ext uri="{FF2B5EF4-FFF2-40B4-BE49-F238E27FC236}">
                <a16:creationId xmlns:a16="http://schemas.microsoft.com/office/drawing/2014/main" id="{7BB25A96-E96A-4D45-AA98-5275E81FA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6956" y="0"/>
            <a:ext cx="7615044" cy="6858000"/>
          </a:xfrm>
          <a:custGeom>
            <a:avLst/>
            <a:gdLst>
              <a:gd name="connsiteX0" fmla="*/ 2017353 w 7615044"/>
              <a:gd name="connsiteY0" fmla="*/ 0 h 6858000"/>
              <a:gd name="connsiteX1" fmla="*/ 3903088 w 7615044"/>
              <a:gd name="connsiteY1" fmla="*/ 0 h 6858000"/>
              <a:gd name="connsiteX2" fmla="*/ 5215066 w 7615044"/>
              <a:gd name="connsiteY2" fmla="*/ 0 h 6858000"/>
              <a:gd name="connsiteX3" fmla="*/ 7615044 w 7615044"/>
              <a:gd name="connsiteY3" fmla="*/ 0 h 6858000"/>
              <a:gd name="connsiteX4" fmla="*/ 7615044 w 7615044"/>
              <a:gd name="connsiteY4" fmla="*/ 6858000 h 6858000"/>
              <a:gd name="connsiteX5" fmla="*/ 5215066 w 7615044"/>
              <a:gd name="connsiteY5" fmla="*/ 6858000 h 6858000"/>
              <a:gd name="connsiteX6" fmla="*/ 3903088 w 7615044"/>
              <a:gd name="connsiteY6" fmla="*/ 6858000 h 6858000"/>
              <a:gd name="connsiteX7" fmla="*/ 1292431 w 7615044"/>
              <a:gd name="connsiteY7" fmla="*/ 6858000 h 6858000"/>
              <a:gd name="connsiteX8" fmla="*/ 1012702 w 7615044"/>
              <a:gd name="connsiteY8" fmla="*/ 6549681 h 6858000"/>
              <a:gd name="connsiteX9" fmla="*/ 0 w 7615044"/>
              <a:gd name="connsiteY9" fmla="*/ 3723759 h 6858000"/>
              <a:gd name="connsiteX10" fmla="*/ 1955279 w 7615044"/>
              <a:gd name="connsiteY10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15044" h="6858000">
                <a:moveTo>
                  <a:pt x="2017353" y="0"/>
                </a:moveTo>
                <a:lnTo>
                  <a:pt x="3903088" y="0"/>
                </a:lnTo>
                <a:lnTo>
                  <a:pt x="5215066" y="0"/>
                </a:lnTo>
                <a:lnTo>
                  <a:pt x="7615044" y="0"/>
                </a:lnTo>
                <a:lnTo>
                  <a:pt x="7615044" y="6858000"/>
                </a:lnTo>
                <a:lnTo>
                  <a:pt x="5215066" y="6858000"/>
                </a:lnTo>
                <a:lnTo>
                  <a:pt x="3903088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45FDDA22-1C71-AF25-CEAD-F80276A88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FAACCE50-4FCA-1B0D-57B3-1180B8FD78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9651162"/>
              </p:ext>
            </p:extLst>
          </p:nvPr>
        </p:nvGraphicFramePr>
        <p:xfrm>
          <a:off x="5765962" y="972642"/>
          <a:ext cx="5664038" cy="4979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9384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43B00-154E-AF5B-09C2-B5BDD1DD2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Job Market Data</a:t>
            </a:r>
            <a:endParaRPr lang="en-US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E42AA4F8-7787-1DA5-7D7C-9974B9ABB9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8187504"/>
              </p:ext>
            </p:extLst>
          </p:nvPr>
        </p:nvGraphicFramePr>
        <p:xfrm>
          <a:off x="5184648" y="758952"/>
          <a:ext cx="6245352" cy="475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4FA4BEDA-87EA-537E-9111-1D9548E3FB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09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A8B6F2-E532-882A-66E2-431A393A7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5"/>
            <a:ext cx="3122148" cy="4807541"/>
          </a:xfrm>
        </p:spPr>
        <p:txBody>
          <a:bodyPr>
            <a:normAutofit/>
          </a:bodyPr>
          <a:lstStyle/>
          <a:p>
            <a:r>
              <a:rPr lang="en-US" dirty="0"/>
              <a:t>Labor market data is: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: Shape 13">
            <a:extLst>
              <a:ext uri="{FF2B5EF4-FFF2-40B4-BE49-F238E27FC236}">
                <a16:creationId xmlns:a16="http://schemas.microsoft.com/office/drawing/2014/main" id="{7BB25A96-E96A-4D45-AA98-5275E81FA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6956" y="0"/>
            <a:ext cx="7615044" cy="6858000"/>
          </a:xfrm>
          <a:custGeom>
            <a:avLst/>
            <a:gdLst>
              <a:gd name="connsiteX0" fmla="*/ 2017353 w 7615044"/>
              <a:gd name="connsiteY0" fmla="*/ 0 h 6858000"/>
              <a:gd name="connsiteX1" fmla="*/ 3903088 w 7615044"/>
              <a:gd name="connsiteY1" fmla="*/ 0 h 6858000"/>
              <a:gd name="connsiteX2" fmla="*/ 5215066 w 7615044"/>
              <a:gd name="connsiteY2" fmla="*/ 0 h 6858000"/>
              <a:gd name="connsiteX3" fmla="*/ 7615044 w 7615044"/>
              <a:gd name="connsiteY3" fmla="*/ 0 h 6858000"/>
              <a:gd name="connsiteX4" fmla="*/ 7615044 w 7615044"/>
              <a:gd name="connsiteY4" fmla="*/ 6858000 h 6858000"/>
              <a:gd name="connsiteX5" fmla="*/ 5215066 w 7615044"/>
              <a:gd name="connsiteY5" fmla="*/ 6858000 h 6858000"/>
              <a:gd name="connsiteX6" fmla="*/ 3903088 w 7615044"/>
              <a:gd name="connsiteY6" fmla="*/ 6858000 h 6858000"/>
              <a:gd name="connsiteX7" fmla="*/ 1292431 w 7615044"/>
              <a:gd name="connsiteY7" fmla="*/ 6858000 h 6858000"/>
              <a:gd name="connsiteX8" fmla="*/ 1012702 w 7615044"/>
              <a:gd name="connsiteY8" fmla="*/ 6549681 h 6858000"/>
              <a:gd name="connsiteX9" fmla="*/ 0 w 7615044"/>
              <a:gd name="connsiteY9" fmla="*/ 3723759 h 6858000"/>
              <a:gd name="connsiteX10" fmla="*/ 1955279 w 7615044"/>
              <a:gd name="connsiteY10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15044" h="6858000">
                <a:moveTo>
                  <a:pt x="2017353" y="0"/>
                </a:moveTo>
                <a:lnTo>
                  <a:pt x="3903088" y="0"/>
                </a:lnTo>
                <a:lnTo>
                  <a:pt x="5215066" y="0"/>
                </a:lnTo>
                <a:lnTo>
                  <a:pt x="7615044" y="0"/>
                </a:lnTo>
                <a:lnTo>
                  <a:pt x="7615044" y="6858000"/>
                </a:lnTo>
                <a:lnTo>
                  <a:pt x="5215066" y="6858000"/>
                </a:lnTo>
                <a:lnTo>
                  <a:pt x="3903088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D04DF91F-19C9-B994-CC37-08AD60465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CE7BB83C-5387-BF88-2A47-A1CB3B5330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7125295"/>
              </p:ext>
            </p:extLst>
          </p:nvPr>
        </p:nvGraphicFramePr>
        <p:xfrm>
          <a:off x="5765962" y="972642"/>
          <a:ext cx="5664038" cy="4979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74245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FCC6E86-7C37-4FD2-AF0B-C9BDDBC2B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graph of unemployment rate&#10;&#10;Description automatically generated">
            <a:extLst>
              <a:ext uri="{FF2B5EF4-FFF2-40B4-BE49-F238E27FC236}">
                <a16:creationId xmlns:a16="http://schemas.microsoft.com/office/drawing/2014/main" id="{AA7F763A-92E3-2F8A-9ADD-FCE6573E0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52" y="992331"/>
            <a:ext cx="10674096" cy="4563176"/>
          </a:xfrm>
          <a:prstGeom prst="rect">
            <a:avLst/>
          </a:prstGeom>
        </p:spPr>
      </p:pic>
      <p:sp>
        <p:nvSpPr>
          <p:cNvPr id="23" name="Freeform 6">
            <a:extLst>
              <a:ext uri="{FF2B5EF4-FFF2-40B4-BE49-F238E27FC236}">
                <a16:creationId xmlns:a16="http://schemas.microsoft.com/office/drawing/2014/main" id="{38C2FC07-A260-43C5-ABA2-A9DD5D5A8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3" name="Picture 2" descr="A close-up of a logo&#10;&#10;Description automatically generated">
            <a:extLst>
              <a:ext uri="{FF2B5EF4-FFF2-40B4-BE49-F238E27FC236}">
                <a16:creationId xmlns:a16="http://schemas.microsoft.com/office/drawing/2014/main" id="{C83BC46E-9904-42FD-6FEB-59D01F697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77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FCC6E86-7C37-4FD2-AF0B-C9BDDBC2B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54A98CF-5529-4F3E-A692-2CF1D51F36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0825122" cy="6858000"/>
          </a:xfrm>
          <a:custGeom>
            <a:avLst/>
            <a:gdLst>
              <a:gd name="connsiteX0" fmla="*/ 0 w 10825122"/>
              <a:gd name="connsiteY0" fmla="*/ 0 h 6858000"/>
              <a:gd name="connsiteX1" fmla="*/ 9969784 w 10825122"/>
              <a:gd name="connsiteY1" fmla="*/ 0 h 6858000"/>
              <a:gd name="connsiteX2" fmla="*/ 10105415 w 10825122"/>
              <a:gd name="connsiteY2" fmla="*/ 264816 h 6858000"/>
              <a:gd name="connsiteX3" fmla="*/ 10825122 w 10825122"/>
              <a:gd name="connsiteY3" fmla="*/ 3429000 h 6858000"/>
              <a:gd name="connsiteX4" fmla="*/ 10105415 w 10825122"/>
              <a:gd name="connsiteY4" fmla="*/ 6593184 h 6858000"/>
              <a:gd name="connsiteX5" fmla="*/ 9969784 w 10825122"/>
              <a:gd name="connsiteY5" fmla="*/ 6858000 h 6858000"/>
              <a:gd name="connsiteX6" fmla="*/ 0 w 108251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5122" h="6858000">
                <a:moveTo>
                  <a:pt x="0" y="0"/>
                </a:moveTo>
                <a:lnTo>
                  <a:pt x="9969784" y="0"/>
                </a:lnTo>
                <a:lnTo>
                  <a:pt x="10105415" y="264816"/>
                </a:lnTo>
                <a:cubicBezTo>
                  <a:pt x="10566647" y="1222029"/>
                  <a:pt x="10825122" y="2295330"/>
                  <a:pt x="10825122" y="3429000"/>
                </a:cubicBezTo>
                <a:cubicBezTo>
                  <a:pt x="10825122" y="4562671"/>
                  <a:pt x="10566647" y="5635971"/>
                  <a:pt x="10105415" y="6593184"/>
                </a:cubicBezTo>
                <a:lnTo>
                  <a:pt x="99697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A graph of a graph showing the growth of the stock market&#10;&#10;Description automatically generated with medium confidence">
            <a:extLst>
              <a:ext uri="{FF2B5EF4-FFF2-40B4-BE49-F238E27FC236}">
                <a16:creationId xmlns:a16="http://schemas.microsoft.com/office/drawing/2014/main" id="{EECB95CA-8FDA-8751-3363-3B8A054D5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042" y="788108"/>
            <a:ext cx="8089806" cy="4995456"/>
          </a:xfrm>
          <a:prstGeom prst="rect">
            <a:avLst/>
          </a:prstGeom>
        </p:spPr>
      </p:pic>
      <p:sp>
        <p:nvSpPr>
          <p:cNvPr id="21" name="Freeform 6">
            <a:extLst>
              <a:ext uri="{FF2B5EF4-FFF2-40B4-BE49-F238E27FC236}">
                <a16:creationId xmlns:a16="http://schemas.microsoft.com/office/drawing/2014/main" id="{38C2FC07-A260-43C5-ABA2-A9DD5D5A8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3" name="Picture 2" descr="A close-up of a logo&#10;&#10;Description automatically generated">
            <a:extLst>
              <a:ext uri="{FF2B5EF4-FFF2-40B4-BE49-F238E27FC236}">
                <a16:creationId xmlns:a16="http://schemas.microsoft.com/office/drawing/2014/main" id="{72208139-C548-034A-FC3A-0B87463F9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420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7905D-8F0D-928E-3064-7AD383142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1063256"/>
            <a:ext cx="3866215" cy="4450575"/>
          </a:xfrm>
        </p:spPr>
        <p:txBody>
          <a:bodyPr>
            <a:normAutofit/>
          </a:bodyPr>
          <a:lstStyle/>
          <a:p>
            <a:r>
              <a:rPr lang="en-US" dirty="0"/>
              <a:t>How do these apply to quant?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629AF8A-C09C-4B6F-B505-26D1FD0FB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2998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F5324-02D5-11F9-ACDB-FFEE54FFE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4732" y="1063256"/>
            <a:ext cx="6155267" cy="44505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700"/>
              <a:t>Trend-based Strategies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700"/>
              <a:t>Traders may increase exposure to </a:t>
            </a:r>
            <a:r>
              <a:rPr lang="en-GB" sz="1700"/>
              <a:t>consumer-focused sectors in periods of low unemployment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700"/>
          </a:p>
          <a:p>
            <a:pPr>
              <a:lnSpc>
                <a:spcPct val="100000"/>
              </a:lnSpc>
            </a:pPr>
            <a:r>
              <a:rPr lang="en-GB" sz="1700"/>
              <a:t>Inflation Hedging Models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700"/>
              <a:t>Wage inflation data can be an early indicator of broader inflation</a:t>
            </a:r>
          </a:p>
          <a:p>
            <a:pPr marL="0" indent="0">
              <a:lnSpc>
                <a:spcPct val="100000"/>
              </a:lnSpc>
              <a:buNone/>
            </a:pPr>
            <a:endParaRPr lang="en-GB" sz="1700"/>
          </a:p>
          <a:p>
            <a:pPr>
              <a:lnSpc>
                <a:spcPct val="100000"/>
              </a:lnSpc>
            </a:pPr>
            <a:r>
              <a:rPr lang="en-GB" sz="1700"/>
              <a:t>Economic/Business Cycle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700"/>
              <a:t>Quant professionals often adjust portfolios based on economic cycles; labor market health can signal whether to shift to defensive sectors or growth sectors.</a:t>
            </a:r>
            <a:endParaRPr lang="en-US" sz="170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557A0E80-D260-6D43-EDDB-64CE909DA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74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DB6CAA-6B58-B77E-26C3-6FA5E799E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743" y="1104066"/>
            <a:ext cx="3464109" cy="31463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Business Cycle</a:t>
            </a:r>
            <a:br>
              <a:rPr lang="en-US" sz="54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</a:br>
            <a:endParaRPr lang="en-US" sz="5400" i="1" kern="1200" spc="100" baseline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C99C2-05F7-955F-3BE2-4462BAF2E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86673" y="4667693"/>
            <a:ext cx="3457177" cy="111895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endParaRPr lang="en-US" sz="2200" dirty="0"/>
          </a:p>
        </p:txBody>
      </p:sp>
      <p:pic>
        <p:nvPicPr>
          <p:cNvPr id="9" name="Picture 8" descr="A diagram of a business growth&#10;&#10;Description automatically generated">
            <a:extLst>
              <a:ext uri="{FF2B5EF4-FFF2-40B4-BE49-F238E27FC236}">
                <a16:creationId xmlns:a16="http://schemas.microsoft.com/office/drawing/2014/main" id="{7F9620F8-BCF6-D43C-66D6-A5DDB0B68E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34"/>
          <a:stretch/>
        </p:blipFill>
        <p:spPr>
          <a:xfrm>
            <a:off x="620203" y="1665249"/>
            <a:ext cx="6329236" cy="3560218"/>
          </a:xfrm>
          <a:prstGeom prst="rect">
            <a:avLst/>
          </a:prstGeom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552FC00-E6D3-45AF-BE3D-036814114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2660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10" name="Picture 9" descr="A close-up of a logo&#10;&#10;Description automatically generated">
            <a:extLst>
              <a:ext uri="{FF2B5EF4-FFF2-40B4-BE49-F238E27FC236}">
                <a16:creationId xmlns:a16="http://schemas.microsoft.com/office/drawing/2014/main" id="{C160E727-8CFE-C27A-FD65-37E96171B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578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E8FE-6839-7241-67AF-2FA39048E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170C5-95D8-61F7-0B35-13598F619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UK labor market during &amp; post covid-19</a:t>
            </a:r>
          </a:p>
          <a:p>
            <a:endParaRPr lang="en-US" dirty="0"/>
          </a:p>
          <a:p>
            <a:r>
              <a:rPr lang="en-GB" b="1" dirty="0"/>
              <a:t>High demand in certain sectors</a:t>
            </a:r>
            <a:r>
              <a:rPr lang="en-GB" dirty="0"/>
              <a:t> (e.g., healthcare, e-commerce, tech)</a:t>
            </a:r>
            <a:endParaRPr lang="en-US" dirty="0"/>
          </a:p>
          <a:p>
            <a:endParaRPr lang="en-US" dirty="0"/>
          </a:p>
          <a:p>
            <a:r>
              <a:rPr lang="en-GB" b="1" dirty="0"/>
              <a:t>Labor shortages in others</a:t>
            </a:r>
            <a:r>
              <a:rPr lang="en-GB" dirty="0"/>
              <a:t>, notably in hospitality, logistics, and retail, due to factors such as Brexit, which impacted the availability of foreign workers.</a:t>
            </a:r>
            <a:endParaRPr lang="en-US" dirty="0"/>
          </a:p>
          <a:p>
            <a:endParaRPr lang="en-US" dirty="0"/>
          </a:p>
          <a:p>
            <a:r>
              <a:rPr lang="en-GB" b="1" dirty="0"/>
              <a:t>Wage Inflation</a:t>
            </a:r>
            <a:r>
              <a:rPr lang="en-GB" dirty="0"/>
              <a:t>: Significant increases in wages were seen as businesses attempted to attract workers back</a:t>
            </a:r>
            <a:endParaRPr lang="en-US" dirty="0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24ECA6D2-9B2F-6540-B8B9-7DB4D2E6F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42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76C48-C619-1BCC-B4C5-EC0562D06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266E6-ECBC-6C4D-34EB-B5144079E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GB" dirty="0"/>
          </a:p>
          <a:p>
            <a:r>
              <a:rPr lang="en-GB" dirty="0"/>
              <a:t>Given these </a:t>
            </a:r>
            <a:r>
              <a:rPr lang="en-GB" dirty="0" err="1"/>
              <a:t>labor</a:t>
            </a:r>
            <a:r>
              <a:rPr lang="en-GB" dirty="0"/>
              <a:t> market trends, which sectors would you expect to benefit and which might struggle?</a:t>
            </a:r>
          </a:p>
          <a:p>
            <a:endParaRPr lang="en-GB" dirty="0"/>
          </a:p>
          <a:p>
            <a:endParaRPr lang="en-GB" dirty="0"/>
          </a:p>
          <a:p>
            <a:r>
              <a:rPr lang="en-GB" b="1" dirty="0"/>
              <a:t>Sectors like healthcare and tech</a:t>
            </a:r>
            <a:r>
              <a:rPr lang="en-GB" dirty="0"/>
              <a:t> (which faced high demand) could offer stronger returns as they weather wage pressures well.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b="1" dirty="0"/>
              <a:t>Labor-intensive sectors</a:t>
            </a:r>
            <a:r>
              <a:rPr lang="en-GB" dirty="0"/>
              <a:t> (e.g., retail and hospitality) might experience squeezed profit margins, which could affect stock performance.</a:t>
            </a:r>
            <a:endParaRPr lang="en-US" dirty="0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79D65502-B591-1C53-4420-6DE464634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10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B9CCF0-FDC8-4563-ADE4-F400B6BD1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79318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E38A8D-9227-D776-4A2F-21E07E9EA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Quant People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A397216F-8304-B081-C588-49A352D38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B29A7D3D-FAC5-8790-EB60-6A5D4F502C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4495964"/>
              </p:ext>
            </p:extLst>
          </p:nvPr>
        </p:nvGraphicFramePr>
        <p:xfrm>
          <a:off x="5725236" y="758825"/>
          <a:ext cx="5704764" cy="4762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33504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8165B3-915F-EEDF-427A-F8988AB3B2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Economics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CE768-FED0-34DA-4356-2EA05F2C9D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Broader</a:t>
            </a:r>
          </a:p>
          <a:p>
            <a:r>
              <a:rPr lang="en-US" dirty="0"/>
              <a:t>A study</a:t>
            </a:r>
          </a:p>
          <a:p>
            <a:r>
              <a:rPr lang="en-US" dirty="0"/>
              <a:t>Resource Allocation</a:t>
            </a:r>
          </a:p>
          <a:p>
            <a:r>
              <a:rPr lang="en-US" dirty="0"/>
              <a:t>Can be related to many other fields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6EFDDD-D490-E97D-AFB4-8B159D3655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Econ for Quant Finance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C487097-7A6C-4F14-4AE0-7E5B22AAA35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  <a:p>
            <a:r>
              <a:rPr lang="en-US" dirty="0"/>
              <a:t>Model &amp; Predict</a:t>
            </a:r>
          </a:p>
          <a:p>
            <a:r>
              <a:rPr lang="en-US" dirty="0"/>
              <a:t>Economic Indicators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F29D15B-CDDD-4C62-EC91-D5456C749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Econ &amp; Econ for Quant Finance</a:t>
            </a:r>
          </a:p>
        </p:txBody>
      </p:sp>
      <p:pic>
        <p:nvPicPr>
          <p:cNvPr id="8" name="Picture 7" descr="A close-up of a logo&#10;&#10;Description automatically generated">
            <a:extLst>
              <a:ext uri="{FF2B5EF4-FFF2-40B4-BE49-F238E27FC236}">
                <a16:creationId xmlns:a16="http://schemas.microsoft.com/office/drawing/2014/main" id="{59DDCB57-63F5-37EB-ED49-35B4A3622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84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7E0F12-3FBA-8332-00BE-28E4275E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016" y="788533"/>
            <a:ext cx="9267968" cy="2732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/>
              <a:t>Open Discussion: What economics indicators do you know?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0D0AC-412B-B6B9-44D4-F7112AACE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93620" y="4164697"/>
            <a:ext cx="7604761" cy="13576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200"/>
              <a:t>Indicators? What are they????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E3FB7FD-3883-4AFF-8349-2E3BBDA71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3842963"/>
            <a:ext cx="7772400" cy="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6">
            <a:extLst>
              <a:ext uri="{FF2B5EF4-FFF2-40B4-BE49-F238E27FC236}">
                <a16:creationId xmlns:a16="http://schemas.microsoft.com/office/drawing/2014/main" id="{B3BE00DD-5F52-49B1-A83B-F2E555AC5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84492DC7-4CA5-ADBA-E0B2-E73398219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9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8F3AF-F7E6-1C5B-68FB-B1F09B0E1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143000"/>
            <a:ext cx="9052560" cy="35461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600" dirty="0"/>
              <a:t>Interest Rate        Inflation Rate</a:t>
            </a:r>
            <a:br>
              <a:rPr lang="en-US" sz="5600" dirty="0"/>
            </a:br>
            <a:r>
              <a:rPr lang="en-US" sz="5600" dirty="0"/>
              <a:t>Unemployment    Consumption</a:t>
            </a:r>
            <a:br>
              <a:rPr lang="en-US" sz="5600" dirty="0"/>
            </a:br>
            <a:r>
              <a:rPr lang="en-US" sz="5600" dirty="0"/>
              <a:t>Gov Policy           GDP Growth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35106-B7A2-EC00-3F17-1C61B732F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8992" y="5010912"/>
            <a:ext cx="9052560" cy="70408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 dirty="0"/>
              <a:t>There’s tons of them…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5154926F-6F24-AFDA-910B-C6E5B1E08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403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59C74-B325-4CDA-1F8B-978485BC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But! Are they equally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A57A5-8CEE-E8E7-8F37-294C04161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YES!!!!!</a:t>
            </a:r>
          </a:p>
          <a:p>
            <a:endParaRPr lang="en-US" dirty="0"/>
          </a:p>
          <a:p>
            <a:r>
              <a:rPr lang="en-US" dirty="0"/>
              <a:t>NO!!!!!</a:t>
            </a:r>
          </a:p>
          <a:p>
            <a:endParaRPr lang="en-US" dirty="0"/>
          </a:p>
          <a:p>
            <a:r>
              <a:rPr lang="en-US" dirty="0"/>
              <a:t>MAYBE??? (How should I know)</a:t>
            </a:r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AE6BF2C6-914C-97FF-ACE7-983840AF9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157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FCC6E86-7C37-4FD2-AF0B-C9BDDBC2B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B3D6DCB-7C80-8E28-A14E-29626C785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6355" y="764275"/>
            <a:ext cx="5019289" cy="5019289"/>
          </a:xfrm>
          <a:prstGeom prst="rect">
            <a:avLst/>
          </a:prstGeom>
        </p:spPr>
      </p:pic>
      <p:sp>
        <p:nvSpPr>
          <p:cNvPr id="10" name="Freeform 6">
            <a:extLst>
              <a:ext uri="{FF2B5EF4-FFF2-40B4-BE49-F238E27FC236}">
                <a16:creationId xmlns:a16="http://schemas.microsoft.com/office/drawing/2014/main" id="{38C2FC07-A260-43C5-ABA2-A9DD5D5A8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3" name="Picture 2" descr="A close-up of a logo&#10;&#10;Description automatically generated">
            <a:extLst>
              <a:ext uri="{FF2B5EF4-FFF2-40B4-BE49-F238E27FC236}">
                <a16:creationId xmlns:a16="http://schemas.microsoft.com/office/drawing/2014/main" id="{E51FBBD2-5299-EEAD-5322-306EA437F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88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56BD9-FDAA-5311-0E53-906FC9389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you think this is influential?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E4DBC-3BD3-E165-7889-AFA29664F3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Okay… </a:t>
            </a:r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C8222A1C-747A-1C24-60BF-A991EE511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712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06836A-E78A-2331-3ECB-E066331B6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74056"/>
          </a:xfrm>
        </p:spPr>
        <p:txBody>
          <a:bodyPr anchor="b">
            <a:normAutofit/>
          </a:bodyPr>
          <a:lstStyle/>
          <a:p>
            <a:r>
              <a:rPr lang="en-US"/>
              <a:t>Discussion time!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2791A084-EFC2-6D29-C804-1733F9529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26F49CAE-3164-2FD9-F737-B9D85AD3CE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4768976"/>
              </p:ext>
            </p:extLst>
          </p:nvPr>
        </p:nvGraphicFramePr>
        <p:xfrm>
          <a:off x="752857" y="2436128"/>
          <a:ext cx="10677144" cy="3265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4467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5626E-877F-7B26-1E29-86465E8A0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5"/>
            <a:ext cx="3122148" cy="4807541"/>
          </a:xfrm>
        </p:spPr>
        <p:txBody>
          <a:bodyPr>
            <a:normAutofit/>
          </a:bodyPr>
          <a:lstStyle/>
          <a:p>
            <a:r>
              <a:rPr lang="en-US" sz="5600"/>
              <a:t>Questions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BB25A96-E96A-4D45-AA98-5275E81FA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6956" y="0"/>
            <a:ext cx="7615044" cy="6858000"/>
          </a:xfrm>
          <a:custGeom>
            <a:avLst/>
            <a:gdLst>
              <a:gd name="connsiteX0" fmla="*/ 2017353 w 7615044"/>
              <a:gd name="connsiteY0" fmla="*/ 0 h 6858000"/>
              <a:gd name="connsiteX1" fmla="*/ 3903088 w 7615044"/>
              <a:gd name="connsiteY1" fmla="*/ 0 h 6858000"/>
              <a:gd name="connsiteX2" fmla="*/ 5215066 w 7615044"/>
              <a:gd name="connsiteY2" fmla="*/ 0 h 6858000"/>
              <a:gd name="connsiteX3" fmla="*/ 7615044 w 7615044"/>
              <a:gd name="connsiteY3" fmla="*/ 0 h 6858000"/>
              <a:gd name="connsiteX4" fmla="*/ 7615044 w 7615044"/>
              <a:gd name="connsiteY4" fmla="*/ 6858000 h 6858000"/>
              <a:gd name="connsiteX5" fmla="*/ 5215066 w 7615044"/>
              <a:gd name="connsiteY5" fmla="*/ 6858000 h 6858000"/>
              <a:gd name="connsiteX6" fmla="*/ 3903088 w 7615044"/>
              <a:gd name="connsiteY6" fmla="*/ 6858000 h 6858000"/>
              <a:gd name="connsiteX7" fmla="*/ 1292431 w 7615044"/>
              <a:gd name="connsiteY7" fmla="*/ 6858000 h 6858000"/>
              <a:gd name="connsiteX8" fmla="*/ 1012702 w 7615044"/>
              <a:gd name="connsiteY8" fmla="*/ 6549681 h 6858000"/>
              <a:gd name="connsiteX9" fmla="*/ 0 w 7615044"/>
              <a:gd name="connsiteY9" fmla="*/ 3723759 h 6858000"/>
              <a:gd name="connsiteX10" fmla="*/ 1955279 w 7615044"/>
              <a:gd name="connsiteY10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15044" h="6858000">
                <a:moveTo>
                  <a:pt x="2017353" y="0"/>
                </a:moveTo>
                <a:lnTo>
                  <a:pt x="3903088" y="0"/>
                </a:lnTo>
                <a:lnTo>
                  <a:pt x="5215066" y="0"/>
                </a:lnTo>
                <a:lnTo>
                  <a:pt x="7615044" y="0"/>
                </a:lnTo>
                <a:lnTo>
                  <a:pt x="7615044" y="6858000"/>
                </a:lnTo>
                <a:lnTo>
                  <a:pt x="5215066" y="6858000"/>
                </a:lnTo>
                <a:lnTo>
                  <a:pt x="3903088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DC17E7DB-0EBB-D48F-DD7B-A251B9CCF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0028" y="0"/>
            <a:ext cx="1601972" cy="949990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717AD75E-8E06-05AF-09B5-B75F96F5E3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2589438"/>
              </p:ext>
            </p:extLst>
          </p:nvPr>
        </p:nvGraphicFramePr>
        <p:xfrm>
          <a:off x="5765962" y="972642"/>
          <a:ext cx="5664038" cy="4979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39539074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RegularSeedRightStep">
      <a:dk1>
        <a:srgbClr val="000000"/>
      </a:dk1>
      <a:lt1>
        <a:srgbClr val="FFFFFF"/>
      </a:lt1>
      <a:dk2>
        <a:srgbClr val="21213D"/>
      </a:dk2>
      <a:lt2>
        <a:srgbClr val="E8E5E2"/>
      </a:lt2>
      <a:accent1>
        <a:srgbClr val="4D8BC3"/>
      </a:accent1>
      <a:accent2>
        <a:srgbClr val="3B48B1"/>
      </a:accent2>
      <a:accent3>
        <a:srgbClr val="714DC3"/>
      </a:accent3>
      <a:accent4>
        <a:srgbClr val="913BB1"/>
      </a:accent4>
      <a:accent5>
        <a:srgbClr val="C34DB2"/>
      </a:accent5>
      <a:accent6>
        <a:srgbClr val="B13B6F"/>
      </a:accent6>
      <a:hlink>
        <a:srgbClr val="B2733B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1434</TotalTime>
  <Words>511</Words>
  <Application>Microsoft Macintosh PowerPoint</Application>
  <PresentationFormat>Widescreen</PresentationFormat>
  <Paragraphs>78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Avenir Next LT Pro</vt:lpstr>
      <vt:lpstr>Sitka Banner</vt:lpstr>
      <vt:lpstr>HeadlinesVTI</vt:lpstr>
      <vt:lpstr>Introducing Economics for Quant Finance </vt:lpstr>
      <vt:lpstr>Econ &amp; Econ for Quant Finance</vt:lpstr>
      <vt:lpstr>Open Discussion: What economics indicators do you know?</vt:lpstr>
      <vt:lpstr>Interest Rate        Inflation Rate Unemployment    Consumption Gov Policy           GDP Growth</vt:lpstr>
      <vt:lpstr>But! Are they equally important?</vt:lpstr>
      <vt:lpstr>PowerPoint Presentation</vt:lpstr>
      <vt:lpstr>Why do you think this is influential? </vt:lpstr>
      <vt:lpstr>Discussion time!</vt:lpstr>
      <vt:lpstr>Questions</vt:lpstr>
      <vt:lpstr>UK Job(Labor) Market</vt:lpstr>
      <vt:lpstr>Job Market Data</vt:lpstr>
      <vt:lpstr>Labor market data is:</vt:lpstr>
      <vt:lpstr>PowerPoint Presentation</vt:lpstr>
      <vt:lpstr>PowerPoint Presentation</vt:lpstr>
      <vt:lpstr>How do these apply to quant?</vt:lpstr>
      <vt:lpstr>Business Cycle </vt:lpstr>
      <vt:lpstr>Real-World Case Study</vt:lpstr>
      <vt:lpstr>So,</vt:lpstr>
      <vt:lpstr>For Quant People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Ruocheng Zhao</dc:creator>
  <cp:lastModifiedBy>Ruocheng Zhao</cp:lastModifiedBy>
  <cp:revision>2</cp:revision>
  <dcterms:created xsi:type="dcterms:W3CDTF">2024-11-04T12:04:25Z</dcterms:created>
  <dcterms:modified xsi:type="dcterms:W3CDTF">2024-11-05T11:59:15Z</dcterms:modified>
</cp:coreProperties>
</file>

<file path=docProps/thumbnail.jpeg>
</file>